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x Gyre Termes" charset="1" panose="00000500000000000000"/>
      <p:regular r:id="rId10"/>
    </p:embeddedFont>
    <p:embeddedFont>
      <p:font typeface="Tex Gyre Termes Bold" charset="1" panose="00000800000000000000"/>
      <p:regular r:id="rId11"/>
    </p:embeddedFont>
    <p:embeddedFont>
      <p:font typeface="Tex Gyre Termes Italics" charset="1" panose="00000500000000000000"/>
      <p:regular r:id="rId12"/>
    </p:embeddedFont>
    <p:embeddedFont>
      <p:font typeface="Tex Gyre Termes Bold Italics" charset="1" panose="000008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VAFvBG6EUtQ.mp4" Type="http://schemas.openxmlformats.org/officeDocument/2006/relationships/video"/><Relationship Id="rId4" Target="../media/VAFvBG6EUtQ.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VAFvGcFITCs.mp4" Type="http://schemas.openxmlformats.org/officeDocument/2006/relationships/video"/><Relationship Id="rId4" Target="../media/VAFvGcFITCs.mp4" Type="http://schemas.microsoft.com/office/2007/relationships/media"/><Relationship Id="rId5" Target="../media/image3.jpeg" Type="http://schemas.openxmlformats.org/officeDocument/2006/relationships/image"/><Relationship Id="rId6" Target="../media/VAFvGUMjDYA.mp4" Type="http://schemas.openxmlformats.org/officeDocument/2006/relationships/video"/><Relationship Id="rId7" Target="../media/VAFvGUMjDYA.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VAFu_qm3bbs.mp4" Type="http://schemas.openxmlformats.org/officeDocument/2006/relationships/video"/><Relationship Id="rId4" Target="../media/VAFu_qm3bbs.mp4" Type="http://schemas.microsoft.com/office/2007/relationships/media"/><Relationship Id="rId5" Target="../media/image7.jpeg" Type="http://schemas.openxmlformats.org/officeDocument/2006/relationships/image"/><Relationship Id="rId6" Target="../media/VAFu_8OXjkE.mp4" Type="http://schemas.openxmlformats.org/officeDocument/2006/relationships/video"/><Relationship Id="rId7" Target="../media/VAFu_8OXjkE.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42398" y="3883470"/>
            <a:ext cx="3803205" cy="3803205"/>
          </a:xfrm>
          <a:custGeom>
            <a:avLst/>
            <a:gdLst/>
            <a:ahLst/>
            <a:cxnLst/>
            <a:rect r="r" b="b" t="t" l="l"/>
            <a:pathLst>
              <a:path h="3803205" w="3803205">
                <a:moveTo>
                  <a:pt x="0" y="0"/>
                </a:moveTo>
                <a:lnTo>
                  <a:pt x="3803204" y="0"/>
                </a:lnTo>
                <a:lnTo>
                  <a:pt x="3803204" y="3803205"/>
                </a:lnTo>
                <a:lnTo>
                  <a:pt x="0" y="3803205"/>
                </a:lnTo>
                <a:lnTo>
                  <a:pt x="0" y="0"/>
                </a:lnTo>
                <a:close/>
              </a:path>
            </a:pathLst>
          </a:custGeom>
          <a:blipFill>
            <a:blip r:embed="rId2"/>
            <a:stretch>
              <a:fillRect l="0" t="0" r="0" b="0"/>
            </a:stretch>
          </a:blipFill>
        </p:spPr>
      </p:sp>
      <p:sp>
        <p:nvSpPr>
          <p:cNvPr name="TextBox 3" id="3"/>
          <p:cNvSpPr txBox="true"/>
          <p:nvPr/>
        </p:nvSpPr>
        <p:spPr>
          <a:xfrm rot="0">
            <a:off x="618272" y="857250"/>
            <a:ext cx="17051455" cy="2228850"/>
          </a:xfrm>
          <a:prstGeom prst="rect">
            <a:avLst/>
          </a:prstGeom>
        </p:spPr>
        <p:txBody>
          <a:bodyPr anchor="t" rtlCol="false" tIns="0" lIns="0" bIns="0" rIns="0">
            <a:spAutoFit/>
          </a:bodyPr>
          <a:lstStyle/>
          <a:p>
            <a:pPr algn="ctr">
              <a:lnSpc>
                <a:spcPts val="9000"/>
              </a:lnSpc>
              <a:spcBef>
                <a:spcPct val="0"/>
              </a:spcBef>
            </a:pPr>
            <a:r>
              <a:rPr lang="en-US" sz="6000">
                <a:solidFill>
                  <a:srgbClr val="000000"/>
                </a:solidFill>
                <a:latin typeface="Tex Gyre Termes Bold"/>
              </a:rPr>
              <a:t>Tagged Particle Diffusion in Quasi One-Dimensional Gas with Hamiltonian Dynamics </a:t>
            </a:r>
          </a:p>
        </p:txBody>
      </p:sp>
      <p:sp>
        <p:nvSpPr>
          <p:cNvPr name="TextBox 4" id="4"/>
          <p:cNvSpPr txBox="true"/>
          <p:nvPr/>
        </p:nvSpPr>
        <p:spPr>
          <a:xfrm rot="0">
            <a:off x="15036775" y="7610475"/>
            <a:ext cx="2222525" cy="1647825"/>
          </a:xfrm>
          <a:prstGeom prst="rect">
            <a:avLst/>
          </a:prstGeom>
        </p:spPr>
        <p:txBody>
          <a:bodyPr anchor="t" rtlCol="false" tIns="0" lIns="0" bIns="0" rIns="0">
            <a:spAutoFit/>
          </a:bodyPr>
          <a:lstStyle/>
          <a:p>
            <a:pPr algn="ctr">
              <a:lnSpc>
                <a:spcPts val="4499"/>
              </a:lnSpc>
            </a:pPr>
            <a:r>
              <a:rPr lang="en-US" sz="2999">
                <a:solidFill>
                  <a:srgbClr val="000000"/>
                </a:solidFill>
                <a:latin typeface="Tex Gyre Termes"/>
              </a:rPr>
              <a:t>Made by:</a:t>
            </a:r>
          </a:p>
          <a:p>
            <a:pPr algn="ctr">
              <a:lnSpc>
                <a:spcPts val="4499"/>
              </a:lnSpc>
            </a:pPr>
            <a:r>
              <a:rPr lang="en-US" sz="2999">
                <a:solidFill>
                  <a:srgbClr val="000000"/>
                </a:solidFill>
                <a:latin typeface="Tex Gyre Termes"/>
              </a:rPr>
              <a:t>Arya Ladhani</a:t>
            </a:r>
          </a:p>
          <a:p>
            <a:pPr algn="ctr">
              <a:lnSpc>
                <a:spcPts val="4499"/>
              </a:lnSpc>
              <a:spcBef>
                <a:spcPct val="0"/>
              </a:spcBef>
            </a:pPr>
            <a:r>
              <a:rPr lang="en-US" sz="2999">
                <a:solidFill>
                  <a:srgbClr val="000000"/>
                </a:solidFill>
                <a:latin typeface="Tex Gyre Termes"/>
              </a:rPr>
              <a:t>2020BB10026</a:t>
            </a:r>
          </a:p>
        </p:txBody>
      </p:sp>
      <p:sp>
        <p:nvSpPr>
          <p:cNvPr name="TextBox 5" id="5"/>
          <p:cNvSpPr txBox="true"/>
          <p:nvPr/>
        </p:nvSpPr>
        <p:spPr>
          <a:xfrm rot="0">
            <a:off x="1156216" y="8172450"/>
            <a:ext cx="3195489" cy="1085850"/>
          </a:xfrm>
          <a:prstGeom prst="rect">
            <a:avLst/>
          </a:prstGeom>
        </p:spPr>
        <p:txBody>
          <a:bodyPr anchor="t" rtlCol="false" tIns="0" lIns="0" bIns="0" rIns="0">
            <a:spAutoFit/>
          </a:bodyPr>
          <a:lstStyle/>
          <a:p>
            <a:pPr algn="ctr">
              <a:lnSpc>
                <a:spcPts val="4499"/>
              </a:lnSpc>
            </a:pPr>
            <a:r>
              <a:rPr lang="en-US" sz="2999">
                <a:solidFill>
                  <a:srgbClr val="000000"/>
                </a:solidFill>
                <a:latin typeface="Tex Gyre Termes"/>
              </a:rPr>
              <a:t>Guided by:</a:t>
            </a:r>
          </a:p>
          <a:p>
            <a:pPr algn="ctr">
              <a:lnSpc>
                <a:spcPts val="4499"/>
              </a:lnSpc>
              <a:spcBef>
                <a:spcPct val="0"/>
              </a:spcBef>
            </a:pPr>
            <a:r>
              <a:rPr lang="en-US" sz="2999">
                <a:solidFill>
                  <a:srgbClr val="000000"/>
                </a:solidFill>
                <a:latin typeface="Tex Gyre Termes"/>
              </a:rPr>
              <a:t>Professor Anjan Roy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40966" y="4447715"/>
            <a:ext cx="5676016" cy="1095864"/>
          </a:xfrm>
          <a:custGeom>
            <a:avLst/>
            <a:gdLst/>
            <a:ahLst/>
            <a:cxnLst/>
            <a:rect r="r" b="b" t="t" l="l"/>
            <a:pathLst>
              <a:path h="1095864" w="5676016">
                <a:moveTo>
                  <a:pt x="0" y="0"/>
                </a:moveTo>
                <a:lnTo>
                  <a:pt x="5676015" y="0"/>
                </a:lnTo>
                <a:lnTo>
                  <a:pt x="5676015" y="1095864"/>
                </a:lnTo>
                <a:lnTo>
                  <a:pt x="0" y="1095864"/>
                </a:lnTo>
                <a:lnTo>
                  <a:pt x="0" y="0"/>
                </a:lnTo>
                <a:close/>
              </a:path>
            </a:pathLst>
          </a:custGeom>
          <a:blipFill>
            <a:blip r:embed="rId2"/>
            <a:stretch>
              <a:fillRect l="0" t="0" r="0" b="0"/>
            </a:stretch>
          </a:blipFill>
        </p:spPr>
      </p:sp>
      <p:sp>
        <p:nvSpPr>
          <p:cNvPr name="TextBox 3" id="3"/>
          <p:cNvSpPr txBox="true"/>
          <p:nvPr/>
        </p:nvSpPr>
        <p:spPr>
          <a:xfrm rot="0">
            <a:off x="1028700" y="3107996"/>
            <a:ext cx="16230600" cy="1543050"/>
          </a:xfrm>
          <a:prstGeom prst="rect">
            <a:avLst/>
          </a:prstGeom>
        </p:spPr>
        <p:txBody>
          <a:bodyPr anchor="t" rtlCol="false" tIns="0" lIns="0" bIns="0" rIns="0">
            <a:spAutoFit/>
          </a:bodyPr>
          <a:lstStyle/>
          <a:p>
            <a:pPr algn="just">
              <a:lnSpc>
                <a:spcPts val="4199"/>
              </a:lnSpc>
            </a:pPr>
            <a:r>
              <a:rPr lang="en-US" sz="2999" spc="179">
                <a:solidFill>
                  <a:srgbClr val="000000"/>
                </a:solidFill>
                <a:latin typeface="Tex Gyre Termes"/>
              </a:rPr>
              <a:t>When 2 bodies collide elastically (perfectly/imperfectly/ non-elastic), the relation between momentum, velocities and co-efficient of restitution is given by these two equations:</a:t>
            </a:r>
          </a:p>
          <a:p>
            <a:pPr algn="just">
              <a:lnSpc>
                <a:spcPts val="4199"/>
              </a:lnSpc>
              <a:spcBef>
                <a:spcPct val="0"/>
              </a:spcBef>
            </a:pPr>
          </a:p>
        </p:txBody>
      </p:sp>
      <p:sp>
        <p:nvSpPr>
          <p:cNvPr name="TextBox 4" id="4"/>
          <p:cNvSpPr txBox="true"/>
          <p:nvPr/>
        </p:nvSpPr>
        <p:spPr>
          <a:xfrm rot="0">
            <a:off x="2980544" y="175217"/>
            <a:ext cx="12345963" cy="1028700"/>
          </a:xfrm>
          <a:prstGeom prst="rect">
            <a:avLst/>
          </a:prstGeom>
        </p:spPr>
        <p:txBody>
          <a:bodyPr anchor="t" rtlCol="false" tIns="0" lIns="0" bIns="0" rIns="0">
            <a:spAutoFit/>
          </a:bodyPr>
          <a:lstStyle/>
          <a:p>
            <a:pPr algn="ctr">
              <a:lnSpc>
                <a:spcPts val="8400"/>
              </a:lnSpc>
              <a:spcBef>
                <a:spcPct val="0"/>
              </a:spcBef>
            </a:pPr>
            <a:r>
              <a:rPr lang="en-US" sz="6000" spc="359">
                <a:solidFill>
                  <a:srgbClr val="000000"/>
                </a:solidFill>
                <a:latin typeface="Tex Gyre Termes Bold"/>
              </a:rPr>
              <a:t>Principles used in the experiment</a:t>
            </a:r>
          </a:p>
        </p:txBody>
      </p:sp>
      <p:sp>
        <p:nvSpPr>
          <p:cNvPr name="TextBox 5" id="5"/>
          <p:cNvSpPr txBox="true"/>
          <p:nvPr/>
        </p:nvSpPr>
        <p:spPr>
          <a:xfrm rot="0">
            <a:off x="312939" y="2469821"/>
            <a:ext cx="4680127" cy="495300"/>
          </a:xfrm>
          <a:prstGeom prst="rect">
            <a:avLst/>
          </a:prstGeom>
        </p:spPr>
        <p:txBody>
          <a:bodyPr anchor="t" rtlCol="false" tIns="0" lIns="0" bIns="0" rIns="0">
            <a:spAutoFit/>
          </a:bodyPr>
          <a:lstStyle/>
          <a:p>
            <a:pPr marL="647697" indent="-323848" lvl="1">
              <a:lnSpc>
                <a:spcPts val="4199"/>
              </a:lnSpc>
              <a:buFont typeface="Arial"/>
              <a:buChar char="•"/>
            </a:pPr>
            <a:r>
              <a:rPr lang="en-US" sz="2999" spc="179">
                <a:solidFill>
                  <a:srgbClr val="000000"/>
                </a:solidFill>
                <a:latin typeface="Tex Gyre Termes Bold"/>
              </a:rPr>
              <a:t>Collision of 2 bodies</a:t>
            </a:r>
          </a:p>
        </p:txBody>
      </p:sp>
      <p:sp>
        <p:nvSpPr>
          <p:cNvPr name="TextBox 6" id="6"/>
          <p:cNvSpPr txBox="true"/>
          <p:nvPr/>
        </p:nvSpPr>
        <p:spPr>
          <a:xfrm rot="0">
            <a:off x="2458807" y="4724184"/>
            <a:ext cx="6709382" cy="495300"/>
          </a:xfrm>
          <a:prstGeom prst="rect">
            <a:avLst/>
          </a:prstGeom>
        </p:spPr>
        <p:txBody>
          <a:bodyPr anchor="t" rtlCol="false" tIns="0" lIns="0" bIns="0" rIns="0">
            <a:spAutoFit/>
          </a:bodyPr>
          <a:lstStyle/>
          <a:p>
            <a:pPr>
              <a:lnSpc>
                <a:spcPts val="4199"/>
              </a:lnSpc>
              <a:spcBef>
                <a:spcPct val="0"/>
              </a:spcBef>
            </a:pPr>
            <a:r>
              <a:rPr lang="en-US" sz="2999" spc="179">
                <a:solidFill>
                  <a:srgbClr val="000000"/>
                </a:solidFill>
                <a:latin typeface="Tex Gyre Termes"/>
              </a:rPr>
              <a:t>Law of conservation of Momentum**:</a:t>
            </a:r>
          </a:p>
        </p:txBody>
      </p:sp>
      <p:sp>
        <p:nvSpPr>
          <p:cNvPr name="TextBox 7" id="7"/>
          <p:cNvSpPr txBox="true"/>
          <p:nvPr/>
        </p:nvSpPr>
        <p:spPr>
          <a:xfrm rot="0">
            <a:off x="2487382" y="5991603"/>
            <a:ext cx="6415829" cy="495300"/>
          </a:xfrm>
          <a:prstGeom prst="rect">
            <a:avLst/>
          </a:prstGeom>
        </p:spPr>
        <p:txBody>
          <a:bodyPr anchor="t" rtlCol="false" tIns="0" lIns="0" bIns="0" rIns="0">
            <a:spAutoFit/>
          </a:bodyPr>
          <a:lstStyle/>
          <a:p>
            <a:pPr>
              <a:lnSpc>
                <a:spcPts val="4199"/>
              </a:lnSpc>
              <a:spcBef>
                <a:spcPct val="0"/>
              </a:spcBef>
            </a:pPr>
            <a:r>
              <a:rPr lang="en-US" sz="2999" spc="179">
                <a:solidFill>
                  <a:srgbClr val="000000"/>
                </a:solidFill>
                <a:latin typeface="Tex Gyre Termes"/>
              </a:rPr>
              <a:t>Co-efficient of restitution**:</a:t>
            </a:r>
          </a:p>
        </p:txBody>
      </p:sp>
      <p:sp>
        <p:nvSpPr>
          <p:cNvPr name="Freeform 8" id="8"/>
          <p:cNvSpPr/>
          <p:nvPr/>
        </p:nvSpPr>
        <p:spPr>
          <a:xfrm flipH="false" flipV="false" rot="0">
            <a:off x="11309133" y="5791229"/>
            <a:ext cx="2339681" cy="1288139"/>
          </a:xfrm>
          <a:custGeom>
            <a:avLst/>
            <a:gdLst/>
            <a:ahLst/>
            <a:cxnLst/>
            <a:rect r="r" b="b" t="t" l="l"/>
            <a:pathLst>
              <a:path h="1288139" w="2339681">
                <a:moveTo>
                  <a:pt x="0" y="0"/>
                </a:moveTo>
                <a:lnTo>
                  <a:pt x="2339681" y="0"/>
                </a:lnTo>
                <a:lnTo>
                  <a:pt x="2339681" y="1288139"/>
                </a:lnTo>
                <a:lnTo>
                  <a:pt x="0" y="1288139"/>
                </a:lnTo>
                <a:lnTo>
                  <a:pt x="0" y="0"/>
                </a:lnTo>
                <a:close/>
              </a:path>
            </a:pathLst>
          </a:custGeom>
          <a:blipFill>
            <a:blip r:embed="rId3"/>
            <a:stretch>
              <a:fillRect l="0" t="0" r="0" b="0"/>
            </a:stretch>
          </a:blipFill>
        </p:spPr>
      </p:sp>
      <p:sp>
        <p:nvSpPr>
          <p:cNvPr name="TextBox 9" id="9"/>
          <p:cNvSpPr txBox="true"/>
          <p:nvPr/>
        </p:nvSpPr>
        <p:spPr>
          <a:xfrm rot="0">
            <a:off x="1028700" y="9146256"/>
            <a:ext cx="16230600" cy="924560"/>
          </a:xfrm>
          <a:prstGeom prst="rect">
            <a:avLst/>
          </a:prstGeom>
        </p:spPr>
        <p:txBody>
          <a:bodyPr anchor="t" rtlCol="false" tIns="0" lIns="0" bIns="0" rIns="0">
            <a:spAutoFit/>
          </a:bodyPr>
          <a:lstStyle/>
          <a:p>
            <a:pPr>
              <a:lnSpc>
                <a:spcPts val="2380"/>
              </a:lnSpc>
            </a:pPr>
            <a:r>
              <a:rPr lang="en-US" sz="1700" spc="102">
                <a:solidFill>
                  <a:srgbClr val="000000"/>
                </a:solidFill>
                <a:latin typeface="Tex Gyre Termes"/>
              </a:rPr>
              <a:t>**Where, mi is the mass of the ith component in the system, ui is the velocity of the ith component before the collision and vi is the velocity of the ith component after the collision, e is the co-efficient of restitution and is also a measure of the elasticity of collision</a:t>
            </a:r>
          </a:p>
          <a:p>
            <a:pPr>
              <a:lnSpc>
                <a:spcPts val="2800"/>
              </a:lnSpc>
              <a:spcBef>
                <a:spcPct val="0"/>
              </a:spcBef>
            </a:pPr>
          </a:p>
        </p:txBody>
      </p:sp>
      <p:sp>
        <p:nvSpPr>
          <p:cNvPr name="TextBox 10" id="10"/>
          <p:cNvSpPr txBox="true"/>
          <p:nvPr/>
        </p:nvSpPr>
        <p:spPr>
          <a:xfrm rot="0">
            <a:off x="312939" y="7055934"/>
            <a:ext cx="4716438" cy="514350"/>
          </a:xfrm>
          <a:prstGeom prst="rect">
            <a:avLst/>
          </a:prstGeom>
        </p:spPr>
        <p:txBody>
          <a:bodyPr anchor="t" rtlCol="false" tIns="0" lIns="0" bIns="0" rIns="0">
            <a:spAutoFit/>
          </a:bodyPr>
          <a:lstStyle/>
          <a:p>
            <a:pPr algn="ctr" marL="647700" indent="-323850" lvl="1">
              <a:lnSpc>
                <a:spcPts val="4200"/>
              </a:lnSpc>
              <a:buFont typeface="Arial"/>
              <a:buChar char="•"/>
            </a:pPr>
            <a:r>
              <a:rPr lang="en-US" sz="3000" spc="179">
                <a:solidFill>
                  <a:srgbClr val="000000"/>
                </a:solidFill>
                <a:latin typeface="Tex Gyre Termes Bold"/>
              </a:rPr>
              <a:t>Gaussian Distribution</a:t>
            </a:r>
          </a:p>
        </p:txBody>
      </p:sp>
      <p:sp>
        <p:nvSpPr>
          <p:cNvPr name="TextBox 11" id="11"/>
          <p:cNvSpPr txBox="true"/>
          <p:nvPr/>
        </p:nvSpPr>
        <p:spPr>
          <a:xfrm rot="0">
            <a:off x="1028700" y="7817934"/>
            <a:ext cx="16230600" cy="1047750"/>
          </a:xfrm>
          <a:prstGeom prst="rect">
            <a:avLst/>
          </a:prstGeom>
        </p:spPr>
        <p:txBody>
          <a:bodyPr anchor="t" rtlCol="false" tIns="0" lIns="0" bIns="0" rIns="0">
            <a:spAutoFit/>
          </a:bodyPr>
          <a:lstStyle/>
          <a:p>
            <a:pPr>
              <a:lnSpc>
                <a:spcPts val="4200"/>
              </a:lnSpc>
              <a:spcBef>
                <a:spcPct val="0"/>
              </a:spcBef>
            </a:pPr>
            <a:r>
              <a:rPr lang="en-US" sz="3000" spc="179">
                <a:solidFill>
                  <a:srgbClr val="000000"/>
                </a:solidFill>
                <a:latin typeface="Tex Gyre Termes"/>
              </a:rPr>
              <a:t>We have used the Gaussian distribution function to randomly distribute N particles in the container of length ‘L’. </a:t>
            </a:r>
          </a:p>
        </p:txBody>
      </p:sp>
      <p:sp>
        <p:nvSpPr>
          <p:cNvPr name="TextBox 12" id="12"/>
          <p:cNvSpPr txBox="true"/>
          <p:nvPr/>
        </p:nvSpPr>
        <p:spPr>
          <a:xfrm rot="0">
            <a:off x="6099602" y="1403021"/>
            <a:ext cx="6379372" cy="495300"/>
          </a:xfrm>
          <a:prstGeom prst="rect">
            <a:avLst/>
          </a:prstGeom>
        </p:spPr>
        <p:txBody>
          <a:bodyPr anchor="t" rtlCol="false" tIns="0" lIns="0" bIns="0" rIns="0">
            <a:spAutoFit/>
          </a:bodyPr>
          <a:lstStyle/>
          <a:p>
            <a:pPr algn="ctr">
              <a:lnSpc>
                <a:spcPts val="4199"/>
              </a:lnSpc>
            </a:pPr>
            <a:r>
              <a:rPr lang="en-US" sz="2999" spc="179">
                <a:solidFill>
                  <a:srgbClr val="000000"/>
                </a:solidFill>
                <a:latin typeface="Tex Gyre Termes"/>
              </a:rPr>
              <a:t>(Assuming Hard Particle Collisions)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40956"/>
            <a:ext cx="5958561" cy="6105291"/>
          </a:xfrm>
          <a:custGeom>
            <a:avLst/>
            <a:gdLst/>
            <a:ahLst/>
            <a:cxnLst/>
            <a:rect r="r" b="b" t="t" l="l"/>
            <a:pathLst>
              <a:path h="6105291" w="5958561">
                <a:moveTo>
                  <a:pt x="0" y="0"/>
                </a:moveTo>
                <a:lnTo>
                  <a:pt x="5958561" y="0"/>
                </a:lnTo>
                <a:lnTo>
                  <a:pt x="5958561" y="6105291"/>
                </a:lnTo>
                <a:lnTo>
                  <a:pt x="0" y="6105291"/>
                </a:lnTo>
                <a:lnTo>
                  <a:pt x="0" y="0"/>
                </a:lnTo>
                <a:close/>
              </a:path>
            </a:pathLst>
          </a:custGeom>
          <a:blipFill>
            <a:blip r:embed="rId2"/>
            <a:stretch>
              <a:fillRect l="0" t="0" r="-1740" b="0"/>
            </a:stretch>
          </a:blipFill>
        </p:spPr>
      </p:sp>
      <p:sp>
        <p:nvSpPr>
          <p:cNvPr name="Freeform 3" id="3"/>
          <p:cNvSpPr/>
          <p:nvPr/>
        </p:nvSpPr>
        <p:spPr>
          <a:xfrm flipH="false" flipV="false" rot="0">
            <a:off x="9709638" y="5458754"/>
            <a:ext cx="5933870" cy="1070042"/>
          </a:xfrm>
          <a:custGeom>
            <a:avLst/>
            <a:gdLst/>
            <a:ahLst/>
            <a:cxnLst/>
            <a:rect r="r" b="b" t="t" l="l"/>
            <a:pathLst>
              <a:path h="1070042" w="5933870">
                <a:moveTo>
                  <a:pt x="0" y="0"/>
                </a:moveTo>
                <a:lnTo>
                  <a:pt x="5933870" y="0"/>
                </a:lnTo>
                <a:lnTo>
                  <a:pt x="5933870" y="1070042"/>
                </a:lnTo>
                <a:lnTo>
                  <a:pt x="0" y="1070042"/>
                </a:lnTo>
                <a:lnTo>
                  <a:pt x="0" y="0"/>
                </a:lnTo>
                <a:close/>
              </a:path>
            </a:pathLst>
          </a:custGeom>
          <a:blipFill>
            <a:blip r:embed="rId3"/>
            <a:stretch>
              <a:fillRect l="0" t="0" r="0" b="0"/>
            </a:stretch>
          </a:blipFill>
        </p:spPr>
      </p:sp>
      <p:sp>
        <p:nvSpPr>
          <p:cNvPr name="TextBox 4" id="4"/>
          <p:cNvSpPr txBox="true"/>
          <p:nvPr/>
        </p:nvSpPr>
        <p:spPr>
          <a:xfrm rot="0">
            <a:off x="459716" y="149342"/>
            <a:ext cx="7371029" cy="495300"/>
          </a:xfrm>
          <a:prstGeom prst="rect">
            <a:avLst/>
          </a:prstGeom>
        </p:spPr>
        <p:txBody>
          <a:bodyPr anchor="t" rtlCol="false" tIns="0" lIns="0" bIns="0" rIns="0">
            <a:spAutoFit/>
          </a:bodyPr>
          <a:lstStyle/>
          <a:p>
            <a:pPr marL="647697" indent="-323848" lvl="1">
              <a:lnSpc>
                <a:spcPts val="4199"/>
              </a:lnSpc>
              <a:buFont typeface="Arial"/>
              <a:buChar char="•"/>
            </a:pPr>
            <a:r>
              <a:rPr lang="en-US" sz="2999" spc="179">
                <a:solidFill>
                  <a:srgbClr val="000000"/>
                </a:solidFill>
                <a:latin typeface="Tex Gyre Termes Bold"/>
              </a:rPr>
              <a:t>Boltzmann Distribution of Velocity</a:t>
            </a:r>
          </a:p>
        </p:txBody>
      </p:sp>
      <p:sp>
        <p:nvSpPr>
          <p:cNvPr name="TextBox 5" id="5"/>
          <p:cNvSpPr txBox="true"/>
          <p:nvPr/>
        </p:nvSpPr>
        <p:spPr>
          <a:xfrm rot="0">
            <a:off x="1028700" y="1014696"/>
            <a:ext cx="16230600" cy="2066925"/>
          </a:xfrm>
          <a:prstGeom prst="rect">
            <a:avLst/>
          </a:prstGeom>
        </p:spPr>
        <p:txBody>
          <a:bodyPr anchor="t" rtlCol="false" tIns="0" lIns="0" bIns="0" rIns="0">
            <a:spAutoFit/>
          </a:bodyPr>
          <a:lstStyle/>
          <a:p>
            <a:pPr>
              <a:lnSpc>
                <a:spcPts val="4199"/>
              </a:lnSpc>
            </a:pPr>
            <a:r>
              <a:rPr lang="en-US" sz="2999" spc="179">
                <a:solidFill>
                  <a:srgbClr val="000000"/>
                </a:solidFill>
                <a:latin typeface="Tex Gyre Termes"/>
              </a:rPr>
              <a:t>We acquire meaningful thermodynamic averages and observables by ensuring that our simulations follow the rules of statistical physics, which is made possible by the Boltzmann velocity distribution**.</a:t>
            </a:r>
          </a:p>
          <a:p>
            <a:pPr>
              <a:lnSpc>
                <a:spcPts val="4199"/>
              </a:lnSpc>
              <a:spcBef>
                <a:spcPct val="0"/>
              </a:spcBef>
            </a:pPr>
          </a:p>
        </p:txBody>
      </p:sp>
      <p:sp>
        <p:nvSpPr>
          <p:cNvPr name="TextBox 6" id="6"/>
          <p:cNvSpPr txBox="true"/>
          <p:nvPr/>
        </p:nvSpPr>
        <p:spPr>
          <a:xfrm rot="0">
            <a:off x="0" y="9229725"/>
            <a:ext cx="18288000" cy="871220"/>
          </a:xfrm>
          <a:prstGeom prst="rect">
            <a:avLst/>
          </a:prstGeom>
        </p:spPr>
        <p:txBody>
          <a:bodyPr anchor="t" rtlCol="false" tIns="0" lIns="0" bIns="0" rIns="0">
            <a:spAutoFit/>
          </a:bodyPr>
          <a:lstStyle/>
          <a:p>
            <a:pPr>
              <a:lnSpc>
                <a:spcPts val="2380"/>
              </a:lnSpc>
              <a:spcBef>
                <a:spcPct val="0"/>
              </a:spcBef>
            </a:pPr>
            <a:r>
              <a:rPr lang="en-US" sz="1700" spc="102">
                <a:solidFill>
                  <a:srgbClr val="000000"/>
                </a:solidFill>
                <a:latin typeface="Tex Gyre Termes"/>
              </a:rPr>
              <a:t>**The Maxwell–Boltzmann distribution is a bell-shaped curve, with the most probable speed in the middle and the probability of finding a molecule with a higher or lower speed decreasing on either side. The shape of the curve depends on the temperature of the gas. At higher temperatures, the molecules have more energy and can move faster, so the curve is broader and shifted to the right. At lower temperatures, the molecules have less energy and can move slower, so the curve is narrower and shifted to the left.</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080735" y="1739875"/>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A66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4199"/>
                </a:lnSpc>
              </a:pPr>
              <a:r>
                <a:rPr lang="en-US" sz="2999" spc="179">
                  <a:solidFill>
                    <a:srgbClr val="FFFFFF"/>
                  </a:solidFill>
                  <a:latin typeface="Tex Gyre Termes"/>
                </a:rPr>
                <a:t>Initialization</a:t>
              </a:r>
            </a:p>
          </p:txBody>
        </p:sp>
      </p:grpSp>
      <p:sp>
        <p:nvSpPr>
          <p:cNvPr name="TextBox 5" id="5"/>
          <p:cNvSpPr txBox="true"/>
          <p:nvPr/>
        </p:nvSpPr>
        <p:spPr>
          <a:xfrm rot="0">
            <a:off x="4683249" y="237035"/>
            <a:ext cx="8921502" cy="1028700"/>
          </a:xfrm>
          <a:prstGeom prst="rect">
            <a:avLst/>
          </a:prstGeom>
        </p:spPr>
        <p:txBody>
          <a:bodyPr anchor="t" rtlCol="false" tIns="0" lIns="0" bIns="0" rIns="0">
            <a:spAutoFit/>
          </a:bodyPr>
          <a:lstStyle/>
          <a:p>
            <a:pPr algn="just">
              <a:lnSpc>
                <a:spcPts val="8400"/>
              </a:lnSpc>
              <a:spcBef>
                <a:spcPct val="0"/>
              </a:spcBef>
            </a:pPr>
            <a:r>
              <a:rPr lang="en-US" sz="6000" spc="359">
                <a:solidFill>
                  <a:srgbClr val="000000"/>
                </a:solidFill>
                <a:latin typeface="Tex Gyre Termes Bold"/>
              </a:rPr>
              <a:t>Event Driven Algorithm</a:t>
            </a:r>
          </a:p>
        </p:txBody>
      </p:sp>
      <p:sp>
        <p:nvSpPr>
          <p:cNvPr name="AutoShape 6" id="6"/>
          <p:cNvSpPr/>
          <p:nvPr/>
        </p:nvSpPr>
        <p:spPr>
          <a:xfrm flipV="true">
            <a:off x="5166835" y="3282925"/>
            <a:ext cx="2382500" cy="19050"/>
          </a:xfrm>
          <a:prstGeom prst="line">
            <a:avLst/>
          </a:prstGeom>
          <a:ln cap="flat" w="38100">
            <a:solidFill>
              <a:srgbClr val="000000"/>
            </a:solidFill>
            <a:prstDash val="solid"/>
            <a:headEnd type="none" len="sm" w="sm"/>
            <a:tailEnd type="arrow" len="sm" w="med"/>
          </a:ln>
        </p:spPr>
      </p:sp>
      <p:grpSp>
        <p:nvGrpSpPr>
          <p:cNvPr name="Group 7" id="7"/>
          <p:cNvGrpSpPr/>
          <p:nvPr/>
        </p:nvGrpSpPr>
        <p:grpSpPr>
          <a:xfrm rot="0">
            <a:off x="7549487" y="1720825"/>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A664D"/>
            </a:solidFill>
          </p:spPr>
        </p:sp>
        <p:sp>
          <p:nvSpPr>
            <p:cNvPr name="TextBox 9" id="9"/>
            <p:cNvSpPr txBox="true"/>
            <p:nvPr/>
          </p:nvSpPr>
          <p:spPr>
            <a:xfrm>
              <a:off x="0" y="-57150"/>
              <a:ext cx="812800" cy="869950"/>
            </a:xfrm>
            <a:prstGeom prst="rect">
              <a:avLst/>
            </a:prstGeom>
          </p:spPr>
          <p:txBody>
            <a:bodyPr anchor="ctr" rtlCol="false" tIns="50800" lIns="50800" bIns="50800" rIns="50800"/>
            <a:lstStyle/>
            <a:p>
              <a:pPr algn="ctr">
                <a:lnSpc>
                  <a:spcPts val="4200"/>
                </a:lnSpc>
              </a:pPr>
              <a:r>
                <a:rPr lang="en-US" sz="3000" spc="179">
                  <a:solidFill>
                    <a:srgbClr val="FFFFFF"/>
                  </a:solidFill>
                  <a:latin typeface="Tex Gyre Termes"/>
                </a:rPr>
                <a:t>Event Detection</a:t>
              </a:r>
            </a:p>
          </p:txBody>
        </p:sp>
      </p:grpSp>
      <p:sp>
        <p:nvSpPr>
          <p:cNvPr name="AutoShape 10" id="10"/>
          <p:cNvSpPr/>
          <p:nvPr/>
        </p:nvSpPr>
        <p:spPr>
          <a:xfrm flipV="true">
            <a:off x="10635587" y="3263875"/>
            <a:ext cx="2382500" cy="19050"/>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13121165" y="1701776"/>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A664D"/>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4200"/>
                </a:lnSpc>
              </a:pPr>
              <a:r>
                <a:rPr lang="en-US" sz="3000" spc="179">
                  <a:solidFill>
                    <a:srgbClr val="FFFFFF"/>
                  </a:solidFill>
                  <a:latin typeface="Tex Gyre Termes"/>
                </a:rPr>
                <a:t>Event Selection</a:t>
              </a:r>
            </a:p>
          </p:txBody>
        </p:sp>
      </p:grpSp>
      <p:grpSp>
        <p:nvGrpSpPr>
          <p:cNvPr name="Group 14" id="14"/>
          <p:cNvGrpSpPr/>
          <p:nvPr/>
        </p:nvGrpSpPr>
        <p:grpSpPr>
          <a:xfrm rot="0">
            <a:off x="13121165" y="5499124"/>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A664D"/>
            </a:solidFill>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4200"/>
                </a:lnSpc>
              </a:pPr>
              <a:r>
                <a:rPr lang="en-US" sz="3000" spc="179">
                  <a:solidFill>
                    <a:srgbClr val="FFFFFF"/>
                  </a:solidFill>
                  <a:latin typeface="Tex Gyre Termes"/>
                </a:rPr>
                <a:t>Event Execution</a:t>
              </a:r>
            </a:p>
          </p:txBody>
        </p:sp>
      </p:grpSp>
      <p:grpSp>
        <p:nvGrpSpPr>
          <p:cNvPr name="Group 17" id="17"/>
          <p:cNvGrpSpPr/>
          <p:nvPr/>
        </p:nvGrpSpPr>
        <p:grpSpPr>
          <a:xfrm rot="0">
            <a:off x="7549335" y="5499124"/>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A664D"/>
            </a:solidFill>
          </p:spPr>
        </p:sp>
        <p:sp>
          <p:nvSpPr>
            <p:cNvPr name="TextBox 19" id="19"/>
            <p:cNvSpPr txBox="true"/>
            <p:nvPr/>
          </p:nvSpPr>
          <p:spPr>
            <a:xfrm>
              <a:off x="0" y="-57150"/>
              <a:ext cx="812800" cy="869950"/>
            </a:xfrm>
            <a:prstGeom prst="rect">
              <a:avLst/>
            </a:prstGeom>
          </p:spPr>
          <p:txBody>
            <a:bodyPr anchor="ctr" rtlCol="false" tIns="50800" lIns="50800" bIns="50800" rIns="50800"/>
            <a:lstStyle/>
            <a:p>
              <a:pPr algn="ctr">
                <a:lnSpc>
                  <a:spcPts val="4200"/>
                </a:lnSpc>
              </a:pPr>
              <a:r>
                <a:rPr lang="en-US" sz="3000" spc="179">
                  <a:solidFill>
                    <a:srgbClr val="FFFFFF"/>
                  </a:solidFill>
                  <a:latin typeface="Tex Gyre Termes"/>
                </a:rPr>
                <a:t>Time Advancement</a:t>
              </a:r>
            </a:p>
          </p:txBody>
        </p:sp>
      </p:grpSp>
      <p:grpSp>
        <p:nvGrpSpPr>
          <p:cNvPr name="Group 20" id="20"/>
          <p:cNvGrpSpPr/>
          <p:nvPr/>
        </p:nvGrpSpPr>
        <p:grpSpPr>
          <a:xfrm rot="0">
            <a:off x="2080735" y="5499124"/>
            <a:ext cx="3086100" cy="30861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A664D"/>
            </a:solidFill>
          </p:spPr>
        </p:sp>
        <p:sp>
          <p:nvSpPr>
            <p:cNvPr name="TextBox 22" id="22"/>
            <p:cNvSpPr txBox="true"/>
            <p:nvPr/>
          </p:nvSpPr>
          <p:spPr>
            <a:xfrm>
              <a:off x="0" y="-57150"/>
              <a:ext cx="812800" cy="869950"/>
            </a:xfrm>
            <a:prstGeom prst="rect">
              <a:avLst/>
            </a:prstGeom>
          </p:spPr>
          <p:txBody>
            <a:bodyPr anchor="ctr" rtlCol="false" tIns="50800" lIns="50800" bIns="50800" rIns="50800"/>
            <a:lstStyle/>
            <a:p>
              <a:pPr algn="ctr">
                <a:lnSpc>
                  <a:spcPts val="4200"/>
                </a:lnSpc>
              </a:pPr>
              <a:r>
                <a:rPr lang="en-US" sz="3000" spc="179">
                  <a:solidFill>
                    <a:srgbClr val="FFFFFF"/>
                  </a:solidFill>
                  <a:latin typeface="Tex Gyre Termes"/>
                </a:rPr>
                <a:t>Energy and Momentum Conservation</a:t>
              </a:r>
            </a:p>
          </p:txBody>
        </p:sp>
      </p:grpSp>
      <p:sp>
        <p:nvSpPr>
          <p:cNvPr name="AutoShape 23" id="23"/>
          <p:cNvSpPr/>
          <p:nvPr/>
        </p:nvSpPr>
        <p:spPr>
          <a:xfrm flipH="true" flipV="true">
            <a:off x="10635549" y="7070748"/>
            <a:ext cx="2382576" cy="0"/>
          </a:xfrm>
          <a:prstGeom prst="line">
            <a:avLst/>
          </a:prstGeom>
          <a:ln cap="flat" w="38100">
            <a:solidFill>
              <a:srgbClr val="000000"/>
            </a:solidFill>
            <a:prstDash val="solid"/>
            <a:headEnd type="none" len="sm" w="sm"/>
            <a:tailEnd type="arrow" len="sm" w="med"/>
          </a:ln>
        </p:spPr>
      </p:sp>
      <p:sp>
        <p:nvSpPr>
          <p:cNvPr name="AutoShape 24" id="24"/>
          <p:cNvSpPr/>
          <p:nvPr/>
        </p:nvSpPr>
        <p:spPr>
          <a:xfrm flipH="true" flipV="true">
            <a:off x="5166683" y="7089798"/>
            <a:ext cx="2382576" cy="0"/>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2080735" y="9436999"/>
            <a:ext cx="5322540" cy="280670"/>
          </a:xfrm>
          <a:prstGeom prst="rect">
            <a:avLst/>
          </a:prstGeom>
        </p:spPr>
        <p:txBody>
          <a:bodyPr anchor="t" rtlCol="false" tIns="0" lIns="0" bIns="0" rIns="0">
            <a:spAutoFit/>
          </a:bodyPr>
          <a:lstStyle/>
          <a:p>
            <a:pPr algn="ctr">
              <a:lnSpc>
                <a:spcPts val="2380"/>
              </a:lnSpc>
              <a:spcBef>
                <a:spcPct val="0"/>
              </a:spcBef>
            </a:pPr>
            <a:r>
              <a:rPr lang="en-US" sz="1700" spc="102">
                <a:solidFill>
                  <a:srgbClr val="000000"/>
                </a:solidFill>
                <a:latin typeface="Tex Gyre Termes"/>
              </a:rPr>
              <a:t>The algorithm is repeaated for the time of simulation </a:t>
            </a:r>
          </a:p>
        </p:txBody>
      </p:sp>
      <p:sp>
        <p:nvSpPr>
          <p:cNvPr name="AutoShape 26" id="26"/>
          <p:cNvSpPr/>
          <p:nvPr/>
        </p:nvSpPr>
        <p:spPr>
          <a:xfrm>
            <a:off x="14645165" y="4806925"/>
            <a:ext cx="19050" cy="692199"/>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782" t="5642" r="0" b="0"/>
          <a:stretch>
            <a:fillRect/>
          </a:stretch>
        </p:blipFill>
        <p:spPr>
          <a:xfrm flipH="false" flipV="false" rot="0">
            <a:off x="1322369" y="3916273"/>
            <a:ext cx="15129777" cy="2454455"/>
          </a:xfrm>
          <a:prstGeom prst="rect">
            <a:avLst/>
          </a:prstGeom>
        </p:spPr>
      </p:pic>
      <p:sp>
        <p:nvSpPr>
          <p:cNvPr name="TextBox 3" id="3"/>
          <p:cNvSpPr txBox="true"/>
          <p:nvPr/>
        </p:nvSpPr>
        <p:spPr>
          <a:xfrm rot="0">
            <a:off x="5639710" y="335473"/>
            <a:ext cx="7008581" cy="857250"/>
          </a:xfrm>
          <a:prstGeom prst="rect">
            <a:avLst/>
          </a:prstGeom>
        </p:spPr>
        <p:txBody>
          <a:bodyPr anchor="t" rtlCol="false" tIns="0" lIns="0" bIns="0" rIns="0">
            <a:spAutoFit/>
          </a:bodyPr>
          <a:lstStyle/>
          <a:p>
            <a:pPr>
              <a:lnSpc>
                <a:spcPts val="6600"/>
              </a:lnSpc>
            </a:pPr>
            <a:r>
              <a:rPr lang="en-US" sz="6000">
                <a:solidFill>
                  <a:srgbClr val="000000"/>
                </a:solidFill>
                <a:latin typeface="Tex Gyre Termes Bold"/>
              </a:rPr>
              <a:t>Experiment 1</a:t>
            </a:r>
          </a:p>
        </p:txBody>
      </p:sp>
      <p:sp>
        <p:nvSpPr>
          <p:cNvPr name="TextBox 4" id="4"/>
          <p:cNvSpPr txBox="true"/>
          <p:nvPr/>
        </p:nvSpPr>
        <p:spPr>
          <a:xfrm rot="0">
            <a:off x="1322369" y="1526098"/>
            <a:ext cx="11443022" cy="2647950"/>
          </a:xfrm>
          <a:prstGeom prst="rect">
            <a:avLst/>
          </a:prstGeom>
        </p:spPr>
        <p:txBody>
          <a:bodyPr anchor="t" rtlCol="false" tIns="0" lIns="0" bIns="0" rIns="0">
            <a:spAutoFit/>
          </a:bodyPr>
          <a:lstStyle/>
          <a:p>
            <a:pPr>
              <a:lnSpc>
                <a:spcPts val="4200"/>
              </a:lnSpc>
            </a:pPr>
            <a:r>
              <a:rPr lang="en-US" sz="3000" spc="179">
                <a:solidFill>
                  <a:srgbClr val="000000"/>
                </a:solidFill>
                <a:latin typeface="Tex Gyre Termes"/>
              </a:rPr>
              <a:t>We simulated the experiment with following initial conditions**:</a:t>
            </a:r>
          </a:p>
          <a:p>
            <a:pPr>
              <a:lnSpc>
                <a:spcPts val="4200"/>
              </a:lnSpc>
            </a:pPr>
            <a:r>
              <a:rPr lang="en-US" sz="3000" spc="179">
                <a:solidFill>
                  <a:srgbClr val="000000"/>
                </a:solidFill>
                <a:latin typeface="Tex Gyre Termes"/>
              </a:rPr>
              <a:t>1.Length of container: 1 m</a:t>
            </a:r>
          </a:p>
          <a:p>
            <a:pPr>
              <a:lnSpc>
                <a:spcPts val="4200"/>
              </a:lnSpc>
            </a:pPr>
            <a:r>
              <a:rPr lang="en-US" sz="3000" spc="179">
                <a:solidFill>
                  <a:srgbClr val="000000"/>
                </a:solidFill>
                <a:latin typeface="Tex Gyre Termes"/>
              </a:rPr>
              <a:t>3.Temperature: 400 K</a:t>
            </a:r>
          </a:p>
          <a:p>
            <a:pPr>
              <a:lnSpc>
                <a:spcPts val="4200"/>
              </a:lnSpc>
            </a:pPr>
            <a:r>
              <a:rPr lang="en-US" sz="3000" spc="179">
                <a:solidFill>
                  <a:srgbClr val="000000"/>
                </a:solidFill>
                <a:latin typeface="Tex Gyre Termes"/>
              </a:rPr>
              <a:t>4.Number of Particles: 10</a:t>
            </a:r>
          </a:p>
          <a:p>
            <a:pPr>
              <a:lnSpc>
                <a:spcPts val="4200"/>
              </a:lnSpc>
              <a:spcBef>
                <a:spcPct val="0"/>
              </a:spcBef>
            </a:pPr>
          </a:p>
        </p:txBody>
      </p:sp>
      <p:sp>
        <p:nvSpPr>
          <p:cNvPr name="TextBox 5" id="5"/>
          <p:cNvSpPr txBox="true"/>
          <p:nvPr/>
        </p:nvSpPr>
        <p:spPr>
          <a:xfrm rot="0">
            <a:off x="1322369" y="7284062"/>
            <a:ext cx="16230600" cy="1581150"/>
          </a:xfrm>
          <a:prstGeom prst="rect">
            <a:avLst/>
          </a:prstGeom>
        </p:spPr>
        <p:txBody>
          <a:bodyPr anchor="t" rtlCol="false" tIns="0" lIns="0" bIns="0" rIns="0">
            <a:spAutoFit/>
          </a:bodyPr>
          <a:lstStyle/>
          <a:p>
            <a:pPr>
              <a:lnSpc>
                <a:spcPts val="4200"/>
              </a:lnSpc>
              <a:spcBef>
                <a:spcPct val="0"/>
              </a:spcBef>
            </a:pPr>
            <a:r>
              <a:rPr lang="en-US" sz="3000" spc="179">
                <a:solidFill>
                  <a:srgbClr val="000000"/>
                </a:solidFill>
                <a:latin typeface="Tex Gyre Termes"/>
              </a:rPr>
              <a:t>For our studies we have tagged the centre particle and we record various of its parameters(velocities and positions at different time stamps) for our future observations and analysis.</a:t>
            </a:r>
          </a:p>
        </p:txBody>
      </p:sp>
      <p:sp>
        <p:nvSpPr>
          <p:cNvPr name="TextBox 6" id="6"/>
          <p:cNvSpPr txBox="true"/>
          <p:nvPr/>
        </p:nvSpPr>
        <p:spPr>
          <a:xfrm rot="0">
            <a:off x="1331894" y="9229725"/>
            <a:ext cx="13905681" cy="280670"/>
          </a:xfrm>
          <a:prstGeom prst="rect">
            <a:avLst/>
          </a:prstGeom>
        </p:spPr>
        <p:txBody>
          <a:bodyPr anchor="t" rtlCol="false" tIns="0" lIns="0" bIns="0" rIns="0">
            <a:spAutoFit/>
          </a:bodyPr>
          <a:lstStyle/>
          <a:p>
            <a:pPr algn="ctr">
              <a:lnSpc>
                <a:spcPts val="2380"/>
              </a:lnSpc>
              <a:spcBef>
                <a:spcPct val="0"/>
              </a:spcBef>
            </a:pPr>
            <a:r>
              <a:rPr lang="en-US" sz="1700" spc="102">
                <a:solidFill>
                  <a:srgbClr val="000000"/>
                </a:solidFill>
                <a:latin typeface="Tex Gyre Termes"/>
              </a:rPr>
              <a:t>** In deterministic systems the randomness arises from inital conditions only. Hence, in ideal cases it is better to conisider real life systems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971367" y="-465517"/>
            <a:ext cx="7936492" cy="11476649"/>
          </a:xfrm>
          <a:prstGeom prst="rect">
            <a:avLst/>
          </a:prstGeom>
          <a:solidFill>
            <a:srgbClr val="0A664D"/>
          </a:solidFill>
        </p:spPr>
      </p:sp>
      <p:sp>
        <p:nvSpPr>
          <p:cNvPr name="AutoShape 3" id="3"/>
          <p:cNvSpPr/>
          <p:nvPr/>
        </p:nvSpPr>
        <p:spPr>
          <a:xfrm rot="0">
            <a:off x="10256077" y="-662575"/>
            <a:ext cx="25347" cy="11612150"/>
          </a:xfrm>
          <a:prstGeom prst="rect">
            <a:avLst/>
          </a:prstGeom>
          <a:solidFill>
            <a:srgbClr val="373737">
              <a:alpha val="29804"/>
            </a:srgbClr>
          </a:solidFill>
        </p:spPr>
      </p:sp>
      <p:sp>
        <p:nvSpPr>
          <p:cNvPr name="AutoShape 4" id="4"/>
          <p:cNvSpPr/>
          <p:nvPr/>
        </p:nvSpPr>
        <p:spPr>
          <a:xfrm rot="0">
            <a:off x="1946020" y="43021"/>
            <a:ext cx="25347" cy="11612150"/>
          </a:xfrm>
          <a:prstGeom prst="rect">
            <a:avLst/>
          </a:prstGeom>
          <a:solidFill>
            <a:srgbClr val="373737">
              <a:alpha val="29804"/>
            </a:srgbClr>
          </a:solidFill>
        </p:spPr>
      </p:sp>
      <p:sp>
        <p:nvSpPr>
          <p:cNvPr name="Freeform 5" id="5"/>
          <p:cNvSpPr/>
          <p:nvPr/>
        </p:nvSpPr>
        <p:spPr>
          <a:xfrm flipH="false" flipV="false" rot="0">
            <a:off x="362227" y="1943100"/>
            <a:ext cx="10711146" cy="6460158"/>
          </a:xfrm>
          <a:custGeom>
            <a:avLst/>
            <a:gdLst/>
            <a:ahLst/>
            <a:cxnLst/>
            <a:rect r="r" b="b" t="t" l="l"/>
            <a:pathLst>
              <a:path h="6460158" w="10711146">
                <a:moveTo>
                  <a:pt x="0" y="0"/>
                </a:moveTo>
                <a:lnTo>
                  <a:pt x="10711146" y="0"/>
                </a:lnTo>
                <a:lnTo>
                  <a:pt x="10711146" y="6460158"/>
                </a:lnTo>
                <a:lnTo>
                  <a:pt x="0" y="6460158"/>
                </a:lnTo>
                <a:lnTo>
                  <a:pt x="0" y="0"/>
                </a:lnTo>
                <a:close/>
              </a:path>
            </a:pathLst>
          </a:custGeom>
          <a:blipFill>
            <a:blip r:embed="rId2"/>
            <a:stretch>
              <a:fillRect l="-7889" t="-6708" r="-2832" b="-3689"/>
            </a:stretch>
          </a:blipFill>
        </p:spPr>
      </p:sp>
      <p:sp>
        <p:nvSpPr>
          <p:cNvPr name="TextBox 6" id="6"/>
          <p:cNvSpPr txBox="true"/>
          <p:nvPr/>
        </p:nvSpPr>
        <p:spPr>
          <a:xfrm rot="0">
            <a:off x="11391171" y="914400"/>
            <a:ext cx="4866903" cy="1028700"/>
          </a:xfrm>
          <a:prstGeom prst="rect">
            <a:avLst/>
          </a:prstGeom>
        </p:spPr>
        <p:txBody>
          <a:bodyPr anchor="t" rtlCol="false" tIns="0" lIns="0" bIns="0" rIns="0">
            <a:spAutoFit/>
          </a:bodyPr>
          <a:lstStyle/>
          <a:p>
            <a:pPr algn="ctr">
              <a:lnSpc>
                <a:spcPts val="8400"/>
              </a:lnSpc>
              <a:spcBef>
                <a:spcPct val="0"/>
              </a:spcBef>
            </a:pPr>
            <a:r>
              <a:rPr lang="en-US" sz="6000" spc="359">
                <a:solidFill>
                  <a:srgbClr val="000000"/>
                </a:solidFill>
                <a:latin typeface="Tex Gyre Termes Bold"/>
              </a:rPr>
              <a:t>Observations</a:t>
            </a:r>
          </a:p>
        </p:txBody>
      </p:sp>
      <p:sp>
        <p:nvSpPr>
          <p:cNvPr name="TextBox 7" id="7"/>
          <p:cNvSpPr txBox="true"/>
          <p:nvPr/>
        </p:nvSpPr>
        <p:spPr>
          <a:xfrm rot="0">
            <a:off x="11272674" y="2990850"/>
            <a:ext cx="6896829" cy="4248150"/>
          </a:xfrm>
          <a:prstGeom prst="rect">
            <a:avLst/>
          </a:prstGeom>
        </p:spPr>
        <p:txBody>
          <a:bodyPr anchor="t" rtlCol="false" tIns="0" lIns="0" bIns="0" rIns="0">
            <a:spAutoFit/>
          </a:bodyPr>
          <a:lstStyle/>
          <a:p>
            <a:pPr>
              <a:lnSpc>
                <a:spcPts val="4200"/>
              </a:lnSpc>
            </a:pPr>
            <a:r>
              <a:rPr lang="en-US" sz="3000" spc="179">
                <a:solidFill>
                  <a:srgbClr val="000000"/>
                </a:solidFill>
                <a:latin typeface="Tex Gyre Termes"/>
              </a:rPr>
              <a:t>We run simulations for a 10-particle ensemble in which all particles have equal mass and collisions are elastic.</a:t>
            </a:r>
          </a:p>
          <a:p>
            <a:pPr>
              <a:lnSpc>
                <a:spcPts val="4200"/>
              </a:lnSpc>
            </a:pPr>
            <a:r>
              <a:rPr lang="en-US" sz="3000" spc="179">
                <a:solidFill>
                  <a:srgbClr val="000000"/>
                </a:solidFill>
                <a:latin typeface="Tex Gyre Termes"/>
              </a:rPr>
              <a:t> </a:t>
            </a:r>
          </a:p>
          <a:p>
            <a:pPr>
              <a:lnSpc>
                <a:spcPts val="4200"/>
              </a:lnSpc>
            </a:pPr>
            <a:r>
              <a:rPr lang="en-US" sz="3000" spc="179">
                <a:solidFill>
                  <a:srgbClr val="000000"/>
                </a:solidFill>
                <a:latin typeface="Tex Gyre Termes"/>
              </a:rPr>
              <a:t>We then record at all times of the simulation the position of each particles. </a:t>
            </a:r>
          </a:p>
          <a:p>
            <a:pPr>
              <a:lnSpc>
                <a:spcPts val="42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971367" y="-465517"/>
            <a:ext cx="7936492" cy="11476649"/>
          </a:xfrm>
          <a:prstGeom prst="rect">
            <a:avLst/>
          </a:prstGeom>
          <a:solidFill>
            <a:srgbClr val="0A664D"/>
          </a:solidFill>
        </p:spPr>
      </p:sp>
      <p:sp>
        <p:nvSpPr>
          <p:cNvPr name="AutoShape 3" id="3"/>
          <p:cNvSpPr/>
          <p:nvPr/>
        </p:nvSpPr>
        <p:spPr>
          <a:xfrm rot="0">
            <a:off x="10256077" y="-662575"/>
            <a:ext cx="25347" cy="11612150"/>
          </a:xfrm>
          <a:prstGeom prst="rect">
            <a:avLst/>
          </a:prstGeom>
          <a:solidFill>
            <a:srgbClr val="373737">
              <a:alpha val="29804"/>
            </a:srgbClr>
          </a:solidFill>
        </p:spPr>
      </p:sp>
      <p:sp>
        <p:nvSpPr>
          <p:cNvPr name="AutoShape 4" id="4"/>
          <p:cNvSpPr/>
          <p:nvPr/>
        </p:nvSpPr>
        <p:spPr>
          <a:xfrm rot="0">
            <a:off x="1946020" y="43021"/>
            <a:ext cx="25347" cy="11612150"/>
          </a:xfrm>
          <a:prstGeom prst="rect">
            <a:avLst/>
          </a:prstGeom>
          <a:solidFill>
            <a:srgbClr val="373737">
              <a:alpha val="29804"/>
            </a:srgbClr>
          </a:solidFill>
        </p:spPr>
      </p:sp>
      <p:sp>
        <p:nvSpPr>
          <p:cNvPr name="Freeform 5" id="5"/>
          <p:cNvSpPr/>
          <p:nvPr/>
        </p:nvSpPr>
        <p:spPr>
          <a:xfrm flipH="false" flipV="false" rot="0">
            <a:off x="362227" y="1943100"/>
            <a:ext cx="10711146" cy="6460158"/>
          </a:xfrm>
          <a:custGeom>
            <a:avLst/>
            <a:gdLst/>
            <a:ahLst/>
            <a:cxnLst/>
            <a:rect r="r" b="b" t="t" l="l"/>
            <a:pathLst>
              <a:path h="6460158" w="10711146">
                <a:moveTo>
                  <a:pt x="0" y="0"/>
                </a:moveTo>
                <a:lnTo>
                  <a:pt x="10711146" y="0"/>
                </a:lnTo>
                <a:lnTo>
                  <a:pt x="10711146" y="6460158"/>
                </a:lnTo>
                <a:lnTo>
                  <a:pt x="0" y="6460158"/>
                </a:lnTo>
                <a:lnTo>
                  <a:pt x="0" y="0"/>
                </a:lnTo>
                <a:close/>
              </a:path>
            </a:pathLst>
          </a:custGeom>
          <a:blipFill>
            <a:blip r:embed="rId2"/>
            <a:stretch>
              <a:fillRect l="-7889" t="-6708" r="-2832" b="-3689"/>
            </a:stretch>
          </a:blipFill>
        </p:spPr>
      </p:sp>
      <p:sp>
        <p:nvSpPr>
          <p:cNvPr name="Freeform 6" id="6"/>
          <p:cNvSpPr/>
          <p:nvPr/>
        </p:nvSpPr>
        <p:spPr>
          <a:xfrm flipH="false" flipV="false" rot="0">
            <a:off x="4420423" y="2454117"/>
            <a:ext cx="461150" cy="461150"/>
          </a:xfrm>
          <a:custGeom>
            <a:avLst/>
            <a:gdLst/>
            <a:ahLst/>
            <a:cxnLst/>
            <a:rect r="r" b="b" t="t" l="l"/>
            <a:pathLst>
              <a:path h="461150" w="461150">
                <a:moveTo>
                  <a:pt x="0" y="0"/>
                </a:moveTo>
                <a:lnTo>
                  <a:pt x="461150" y="0"/>
                </a:lnTo>
                <a:lnTo>
                  <a:pt x="461150" y="461150"/>
                </a:lnTo>
                <a:lnTo>
                  <a:pt x="0" y="461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391171" y="914400"/>
            <a:ext cx="4866903" cy="1028700"/>
          </a:xfrm>
          <a:prstGeom prst="rect">
            <a:avLst/>
          </a:prstGeom>
        </p:spPr>
        <p:txBody>
          <a:bodyPr anchor="t" rtlCol="false" tIns="0" lIns="0" bIns="0" rIns="0">
            <a:spAutoFit/>
          </a:bodyPr>
          <a:lstStyle/>
          <a:p>
            <a:pPr algn="ctr">
              <a:lnSpc>
                <a:spcPts val="8400"/>
              </a:lnSpc>
              <a:spcBef>
                <a:spcPct val="0"/>
              </a:spcBef>
            </a:pPr>
            <a:r>
              <a:rPr lang="en-US" sz="6000" spc="359">
                <a:solidFill>
                  <a:srgbClr val="000000"/>
                </a:solidFill>
                <a:latin typeface="Tex Gyre Termes Bold"/>
              </a:rPr>
              <a:t>Observations</a:t>
            </a:r>
          </a:p>
        </p:txBody>
      </p:sp>
      <p:sp>
        <p:nvSpPr>
          <p:cNvPr name="TextBox 8" id="8"/>
          <p:cNvSpPr txBox="true"/>
          <p:nvPr/>
        </p:nvSpPr>
        <p:spPr>
          <a:xfrm rot="0">
            <a:off x="11425798" y="1885950"/>
            <a:ext cx="6561089" cy="7981950"/>
          </a:xfrm>
          <a:prstGeom prst="rect">
            <a:avLst/>
          </a:prstGeom>
        </p:spPr>
        <p:txBody>
          <a:bodyPr anchor="t" rtlCol="false" tIns="0" lIns="0" bIns="0" rIns="0">
            <a:spAutoFit/>
          </a:bodyPr>
          <a:lstStyle/>
          <a:p>
            <a:pPr marL="647700" indent="-323850" lvl="1">
              <a:lnSpc>
                <a:spcPts val="4200"/>
              </a:lnSpc>
              <a:buFont typeface="Arial"/>
              <a:buChar char="•"/>
            </a:pPr>
            <a:r>
              <a:rPr lang="en-US" sz="3000" spc="179">
                <a:solidFill>
                  <a:srgbClr val="000000"/>
                </a:solidFill>
                <a:latin typeface="Tex Gyre Termes"/>
              </a:rPr>
              <a:t>These points of intersection of lines denote collision between 2 bodies. </a:t>
            </a:r>
          </a:p>
          <a:p>
            <a:pPr marL="647700" indent="-323850" lvl="1">
              <a:lnSpc>
                <a:spcPts val="4200"/>
              </a:lnSpc>
              <a:buFont typeface="Arial"/>
              <a:buChar char="•"/>
            </a:pPr>
            <a:r>
              <a:rPr lang="en-US" sz="3000" spc="179">
                <a:solidFill>
                  <a:srgbClr val="000000"/>
                </a:solidFill>
                <a:latin typeface="Tex Gyre Termes"/>
              </a:rPr>
              <a:t>The reflection of trajectory at boundaries signify collision of particles with the wall of container.</a:t>
            </a:r>
          </a:p>
          <a:p>
            <a:pPr marL="647700" indent="-323850" lvl="1">
              <a:lnSpc>
                <a:spcPts val="4200"/>
              </a:lnSpc>
              <a:buFont typeface="Arial"/>
              <a:buChar char="•"/>
            </a:pPr>
            <a:r>
              <a:rPr lang="en-US" sz="3000" spc="179">
                <a:solidFill>
                  <a:srgbClr val="000000"/>
                </a:solidFill>
                <a:latin typeface="Tex Gyre Termes"/>
              </a:rPr>
              <a:t>On close observation, one can notice that intersecting lines actually exchange their slopes i.e. after collision equal mass particles exchange velocities for elastic collisions.</a:t>
            </a:r>
          </a:p>
          <a:p>
            <a:pPr>
              <a:lnSpc>
                <a:spcPts val="4200"/>
              </a:lnSpc>
            </a:pPr>
          </a:p>
          <a:p>
            <a:pPr>
              <a:lnSpc>
                <a:spcPts val="4200"/>
              </a:lnSpc>
            </a:pPr>
          </a:p>
        </p:txBody>
      </p:sp>
      <p:sp>
        <p:nvSpPr>
          <p:cNvPr name="Freeform 9" id="9"/>
          <p:cNvSpPr/>
          <p:nvPr/>
        </p:nvSpPr>
        <p:spPr>
          <a:xfrm flipH="false" flipV="false" rot="0">
            <a:off x="3032365" y="5173179"/>
            <a:ext cx="461150" cy="461150"/>
          </a:xfrm>
          <a:custGeom>
            <a:avLst/>
            <a:gdLst/>
            <a:ahLst/>
            <a:cxnLst/>
            <a:rect r="r" b="b" t="t" l="l"/>
            <a:pathLst>
              <a:path h="461150" w="461150">
                <a:moveTo>
                  <a:pt x="0" y="0"/>
                </a:moveTo>
                <a:lnTo>
                  <a:pt x="461150" y="0"/>
                </a:lnTo>
                <a:lnTo>
                  <a:pt x="461150" y="461150"/>
                </a:lnTo>
                <a:lnTo>
                  <a:pt x="0" y="461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262136" y="6358915"/>
            <a:ext cx="461150" cy="461150"/>
          </a:xfrm>
          <a:custGeom>
            <a:avLst/>
            <a:gdLst/>
            <a:ahLst/>
            <a:cxnLst/>
            <a:rect r="r" b="b" t="t" l="l"/>
            <a:pathLst>
              <a:path h="461150" w="461150">
                <a:moveTo>
                  <a:pt x="0" y="0"/>
                </a:moveTo>
                <a:lnTo>
                  <a:pt x="461150" y="0"/>
                </a:lnTo>
                <a:lnTo>
                  <a:pt x="461150" y="461150"/>
                </a:lnTo>
                <a:lnTo>
                  <a:pt x="0" y="461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5106058" y="5634329"/>
            <a:ext cx="461150" cy="461150"/>
          </a:xfrm>
          <a:custGeom>
            <a:avLst/>
            <a:gdLst/>
            <a:ahLst/>
            <a:cxnLst/>
            <a:rect r="r" b="b" t="t" l="l"/>
            <a:pathLst>
              <a:path h="461150" w="461150">
                <a:moveTo>
                  <a:pt x="0" y="0"/>
                </a:moveTo>
                <a:lnTo>
                  <a:pt x="461150" y="0"/>
                </a:lnTo>
                <a:lnTo>
                  <a:pt x="461150" y="461150"/>
                </a:lnTo>
                <a:lnTo>
                  <a:pt x="0" y="461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5567208" y="5897765"/>
            <a:ext cx="461150" cy="461150"/>
          </a:xfrm>
          <a:custGeom>
            <a:avLst/>
            <a:gdLst/>
            <a:ahLst/>
            <a:cxnLst/>
            <a:rect r="r" b="b" t="t" l="l"/>
            <a:pathLst>
              <a:path h="461150" w="461150">
                <a:moveTo>
                  <a:pt x="0" y="0"/>
                </a:moveTo>
                <a:lnTo>
                  <a:pt x="461150" y="0"/>
                </a:lnTo>
                <a:lnTo>
                  <a:pt x="461150" y="461150"/>
                </a:lnTo>
                <a:lnTo>
                  <a:pt x="0" y="461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262136" y="7306889"/>
            <a:ext cx="461150" cy="461150"/>
          </a:xfrm>
          <a:custGeom>
            <a:avLst/>
            <a:gdLst/>
            <a:ahLst/>
            <a:cxnLst/>
            <a:rect r="r" b="b" t="t" l="l"/>
            <a:pathLst>
              <a:path h="461150" w="461150">
                <a:moveTo>
                  <a:pt x="0" y="0"/>
                </a:moveTo>
                <a:lnTo>
                  <a:pt x="461150" y="0"/>
                </a:lnTo>
                <a:lnTo>
                  <a:pt x="461150" y="461150"/>
                </a:lnTo>
                <a:lnTo>
                  <a:pt x="0" y="461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746561" y="6845739"/>
            <a:ext cx="461150" cy="461150"/>
          </a:xfrm>
          <a:custGeom>
            <a:avLst/>
            <a:gdLst/>
            <a:ahLst/>
            <a:cxnLst/>
            <a:rect r="r" b="b" t="t" l="l"/>
            <a:pathLst>
              <a:path h="461150" w="461150">
                <a:moveTo>
                  <a:pt x="0" y="0"/>
                </a:moveTo>
                <a:lnTo>
                  <a:pt x="461150" y="0"/>
                </a:lnTo>
                <a:lnTo>
                  <a:pt x="461150" y="461150"/>
                </a:lnTo>
                <a:lnTo>
                  <a:pt x="0" y="461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8207711" y="3041005"/>
            <a:ext cx="461150" cy="461150"/>
          </a:xfrm>
          <a:custGeom>
            <a:avLst/>
            <a:gdLst/>
            <a:ahLst/>
            <a:cxnLst/>
            <a:rect r="r" b="b" t="t" l="l"/>
            <a:pathLst>
              <a:path h="461150" w="461150">
                <a:moveTo>
                  <a:pt x="0" y="0"/>
                </a:moveTo>
                <a:lnTo>
                  <a:pt x="461150" y="0"/>
                </a:lnTo>
                <a:lnTo>
                  <a:pt x="461150" y="461150"/>
                </a:lnTo>
                <a:lnTo>
                  <a:pt x="0" y="461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6587268" y="4146975"/>
            <a:ext cx="461150" cy="461150"/>
          </a:xfrm>
          <a:custGeom>
            <a:avLst/>
            <a:gdLst/>
            <a:ahLst/>
            <a:cxnLst/>
            <a:rect r="r" b="b" t="t" l="l"/>
            <a:pathLst>
              <a:path h="461150" w="461150">
                <a:moveTo>
                  <a:pt x="0" y="0"/>
                </a:moveTo>
                <a:lnTo>
                  <a:pt x="461150" y="0"/>
                </a:lnTo>
                <a:lnTo>
                  <a:pt x="461150" y="461150"/>
                </a:lnTo>
                <a:lnTo>
                  <a:pt x="0" y="461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6467" y="1242468"/>
            <a:ext cx="8115300" cy="4416984"/>
          </a:xfrm>
          <a:custGeom>
            <a:avLst/>
            <a:gdLst/>
            <a:ahLst/>
            <a:cxnLst/>
            <a:rect r="r" b="b" t="t" l="l"/>
            <a:pathLst>
              <a:path h="4416984" w="8115300">
                <a:moveTo>
                  <a:pt x="0" y="0"/>
                </a:moveTo>
                <a:lnTo>
                  <a:pt x="8115300" y="0"/>
                </a:lnTo>
                <a:lnTo>
                  <a:pt x="8115300" y="4416984"/>
                </a:lnTo>
                <a:lnTo>
                  <a:pt x="0" y="4416984"/>
                </a:lnTo>
                <a:lnTo>
                  <a:pt x="0" y="0"/>
                </a:lnTo>
                <a:close/>
              </a:path>
            </a:pathLst>
          </a:custGeom>
          <a:blipFill>
            <a:blip r:embed="rId2"/>
            <a:stretch>
              <a:fillRect l="0" t="0" r="0" b="0"/>
            </a:stretch>
          </a:blipFill>
        </p:spPr>
      </p:sp>
      <p:sp>
        <p:nvSpPr>
          <p:cNvPr name="Freeform 3" id="3"/>
          <p:cNvSpPr/>
          <p:nvPr/>
        </p:nvSpPr>
        <p:spPr>
          <a:xfrm flipH="false" flipV="false" rot="0">
            <a:off x="9216674" y="1242468"/>
            <a:ext cx="8042626" cy="4416984"/>
          </a:xfrm>
          <a:custGeom>
            <a:avLst/>
            <a:gdLst/>
            <a:ahLst/>
            <a:cxnLst/>
            <a:rect r="r" b="b" t="t" l="l"/>
            <a:pathLst>
              <a:path h="4416984" w="8042626">
                <a:moveTo>
                  <a:pt x="0" y="0"/>
                </a:moveTo>
                <a:lnTo>
                  <a:pt x="8042626" y="0"/>
                </a:lnTo>
                <a:lnTo>
                  <a:pt x="8042626" y="4416984"/>
                </a:lnTo>
                <a:lnTo>
                  <a:pt x="0" y="4416984"/>
                </a:lnTo>
                <a:lnTo>
                  <a:pt x="0" y="0"/>
                </a:lnTo>
                <a:close/>
              </a:path>
            </a:pathLst>
          </a:custGeom>
          <a:blipFill>
            <a:blip r:embed="rId3"/>
            <a:stretch>
              <a:fillRect l="0" t="0" r="0" b="0"/>
            </a:stretch>
          </a:blipFill>
        </p:spPr>
      </p:sp>
      <p:sp>
        <p:nvSpPr>
          <p:cNvPr name="Freeform 4" id="4"/>
          <p:cNvSpPr/>
          <p:nvPr/>
        </p:nvSpPr>
        <p:spPr>
          <a:xfrm flipH="false" flipV="false" rot="0">
            <a:off x="494975" y="5659452"/>
            <a:ext cx="8036791" cy="4413780"/>
          </a:xfrm>
          <a:custGeom>
            <a:avLst/>
            <a:gdLst/>
            <a:ahLst/>
            <a:cxnLst/>
            <a:rect r="r" b="b" t="t" l="l"/>
            <a:pathLst>
              <a:path h="4413780" w="8036791">
                <a:moveTo>
                  <a:pt x="0" y="0"/>
                </a:moveTo>
                <a:lnTo>
                  <a:pt x="8036792" y="0"/>
                </a:lnTo>
                <a:lnTo>
                  <a:pt x="8036792" y="4413780"/>
                </a:lnTo>
                <a:lnTo>
                  <a:pt x="0" y="4413780"/>
                </a:lnTo>
                <a:lnTo>
                  <a:pt x="0" y="0"/>
                </a:lnTo>
                <a:close/>
              </a:path>
            </a:pathLst>
          </a:custGeom>
          <a:blipFill>
            <a:blip r:embed="rId4"/>
            <a:stretch>
              <a:fillRect l="0" t="0" r="0" b="0"/>
            </a:stretch>
          </a:blipFill>
        </p:spPr>
      </p:sp>
      <p:sp>
        <p:nvSpPr>
          <p:cNvPr name="Freeform 5" id="5"/>
          <p:cNvSpPr/>
          <p:nvPr/>
        </p:nvSpPr>
        <p:spPr>
          <a:xfrm flipH="false" flipV="false" rot="0">
            <a:off x="9425377" y="5659452"/>
            <a:ext cx="7833923" cy="4263837"/>
          </a:xfrm>
          <a:custGeom>
            <a:avLst/>
            <a:gdLst/>
            <a:ahLst/>
            <a:cxnLst/>
            <a:rect r="r" b="b" t="t" l="l"/>
            <a:pathLst>
              <a:path h="4263837" w="7833923">
                <a:moveTo>
                  <a:pt x="0" y="0"/>
                </a:moveTo>
                <a:lnTo>
                  <a:pt x="7833923" y="0"/>
                </a:lnTo>
                <a:lnTo>
                  <a:pt x="7833923" y="4263837"/>
                </a:lnTo>
                <a:lnTo>
                  <a:pt x="0" y="4263837"/>
                </a:lnTo>
                <a:lnTo>
                  <a:pt x="0" y="0"/>
                </a:lnTo>
                <a:close/>
              </a:path>
            </a:pathLst>
          </a:custGeom>
          <a:blipFill>
            <a:blip r:embed="rId5"/>
            <a:stretch>
              <a:fillRect l="0" t="0" r="0" b="0"/>
            </a:stretch>
          </a:blipFill>
        </p:spPr>
      </p:sp>
      <p:sp>
        <p:nvSpPr>
          <p:cNvPr name="TextBox 6" id="6"/>
          <p:cNvSpPr txBox="true"/>
          <p:nvPr/>
        </p:nvSpPr>
        <p:spPr>
          <a:xfrm rot="0">
            <a:off x="1028700" y="171450"/>
            <a:ext cx="16606818" cy="857250"/>
          </a:xfrm>
          <a:prstGeom prst="rect">
            <a:avLst/>
          </a:prstGeom>
        </p:spPr>
        <p:txBody>
          <a:bodyPr anchor="t" rtlCol="false" tIns="0" lIns="0" bIns="0" rIns="0">
            <a:spAutoFit/>
          </a:bodyPr>
          <a:lstStyle/>
          <a:p>
            <a:pPr>
              <a:lnSpc>
                <a:spcPts val="6600"/>
              </a:lnSpc>
            </a:pPr>
            <a:r>
              <a:rPr lang="en-US" sz="6000">
                <a:solidFill>
                  <a:srgbClr val="000000"/>
                </a:solidFill>
                <a:latin typeface="Tex Gyre Termes Bold"/>
              </a:rPr>
              <a:t>But the results we obtained were rather random....</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63934"/>
            <a:ext cx="14849116" cy="857250"/>
          </a:xfrm>
          <a:prstGeom prst="rect">
            <a:avLst/>
          </a:prstGeom>
        </p:spPr>
        <p:txBody>
          <a:bodyPr anchor="t" rtlCol="false" tIns="0" lIns="0" bIns="0" rIns="0">
            <a:spAutoFit/>
          </a:bodyPr>
          <a:lstStyle/>
          <a:p>
            <a:pPr>
              <a:lnSpc>
                <a:spcPts val="6600"/>
              </a:lnSpc>
            </a:pPr>
            <a:r>
              <a:rPr lang="en-US" sz="6000">
                <a:solidFill>
                  <a:srgbClr val="000000"/>
                </a:solidFill>
                <a:latin typeface="Tex Gyre Termes Bold"/>
              </a:rPr>
              <a:t>How did we tackle this issue?</a:t>
            </a:r>
          </a:p>
        </p:txBody>
      </p:sp>
      <p:sp>
        <p:nvSpPr>
          <p:cNvPr name="TextBox 3" id="3"/>
          <p:cNvSpPr txBox="true"/>
          <p:nvPr/>
        </p:nvSpPr>
        <p:spPr>
          <a:xfrm rot="0">
            <a:off x="1028700" y="1649759"/>
            <a:ext cx="16230600" cy="847725"/>
          </a:xfrm>
          <a:prstGeom prst="rect">
            <a:avLst/>
          </a:prstGeom>
        </p:spPr>
        <p:txBody>
          <a:bodyPr anchor="t" rtlCol="false" tIns="0" lIns="0" bIns="0" rIns="0">
            <a:spAutoFit/>
          </a:bodyPr>
          <a:lstStyle/>
          <a:p>
            <a:pPr>
              <a:lnSpc>
                <a:spcPts val="3300"/>
              </a:lnSpc>
              <a:spcBef>
                <a:spcPct val="0"/>
              </a:spcBef>
            </a:pPr>
            <a:r>
              <a:rPr lang="en-US" sz="3000">
                <a:solidFill>
                  <a:srgbClr val="000000"/>
                </a:solidFill>
                <a:latin typeface="Tex Gyre Termes"/>
              </a:rPr>
              <a:t>We tackled the issue of random results by averaging out the metrics we are measuring over 100s of realizations</a:t>
            </a:r>
          </a:p>
        </p:txBody>
      </p:sp>
      <p:sp>
        <p:nvSpPr>
          <p:cNvPr name="TextBox 4" id="4"/>
          <p:cNvSpPr txBox="true"/>
          <p:nvPr/>
        </p:nvSpPr>
        <p:spPr>
          <a:xfrm rot="0">
            <a:off x="890454" y="3602260"/>
            <a:ext cx="14849116" cy="857250"/>
          </a:xfrm>
          <a:prstGeom prst="rect">
            <a:avLst/>
          </a:prstGeom>
        </p:spPr>
        <p:txBody>
          <a:bodyPr anchor="t" rtlCol="false" tIns="0" lIns="0" bIns="0" rIns="0">
            <a:spAutoFit/>
          </a:bodyPr>
          <a:lstStyle/>
          <a:p>
            <a:pPr>
              <a:lnSpc>
                <a:spcPts val="6600"/>
              </a:lnSpc>
            </a:pPr>
            <a:r>
              <a:rPr lang="en-US" sz="6000">
                <a:solidFill>
                  <a:srgbClr val="000000"/>
                </a:solidFill>
                <a:latin typeface="Tex Gyre Termes Bold"/>
              </a:rPr>
              <a:t>Why was this solution also challenging?</a:t>
            </a:r>
          </a:p>
        </p:txBody>
      </p:sp>
      <p:sp>
        <p:nvSpPr>
          <p:cNvPr name="TextBox 5" id="5"/>
          <p:cNvSpPr txBox="true"/>
          <p:nvPr/>
        </p:nvSpPr>
        <p:spPr>
          <a:xfrm rot="0">
            <a:off x="890454" y="4717837"/>
            <a:ext cx="16368846" cy="1266825"/>
          </a:xfrm>
          <a:prstGeom prst="rect">
            <a:avLst/>
          </a:prstGeom>
        </p:spPr>
        <p:txBody>
          <a:bodyPr anchor="t" rtlCol="false" tIns="0" lIns="0" bIns="0" rIns="0">
            <a:spAutoFit/>
          </a:bodyPr>
          <a:lstStyle/>
          <a:p>
            <a:pPr algn="just">
              <a:lnSpc>
                <a:spcPts val="3300"/>
              </a:lnSpc>
              <a:spcBef>
                <a:spcPct val="0"/>
              </a:spcBef>
            </a:pPr>
            <a:r>
              <a:rPr lang="en-US" sz="3000">
                <a:solidFill>
                  <a:srgbClr val="000000"/>
                </a:solidFill>
                <a:latin typeface="Tex Gyre Termes"/>
              </a:rPr>
              <a:t>While implementing the event driven algorithm, the time stamps for which mean square displacement is recorded are unique to every realization as every time stamp is basically just the next collision which is not deterministic because of the random initialisations of  velocities and positions.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9081" y="1356742"/>
            <a:ext cx="13709838" cy="8282605"/>
          </a:xfrm>
          <a:custGeom>
            <a:avLst/>
            <a:gdLst/>
            <a:ahLst/>
            <a:cxnLst/>
            <a:rect r="r" b="b" t="t" l="l"/>
            <a:pathLst>
              <a:path h="8282605" w="13709838">
                <a:moveTo>
                  <a:pt x="0" y="0"/>
                </a:moveTo>
                <a:lnTo>
                  <a:pt x="13709838" y="0"/>
                </a:lnTo>
                <a:lnTo>
                  <a:pt x="13709838" y="8282606"/>
                </a:lnTo>
                <a:lnTo>
                  <a:pt x="0" y="8282606"/>
                </a:lnTo>
                <a:lnTo>
                  <a:pt x="0" y="0"/>
                </a:lnTo>
                <a:close/>
              </a:path>
            </a:pathLst>
          </a:custGeom>
          <a:blipFill>
            <a:blip r:embed="rId2"/>
            <a:stretch>
              <a:fillRect l="0" t="0" r="0" b="0"/>
            </a:stretch>
          </a:blipFill>
        </p:spPr>
      </p:sp>
      <p:sp>
        <p:nvSpPr>
          <p:cNvPr name="TextBox 3" id="3"/>
          <p:cNvSpPr txBox="true"/>
          <p:nvPr/>
        </p:nvSpPr>
        <p:spPr>
          <a:xfrm rot="0">
            <a:off x="5639710" y="335473"/>
            <a:ext cx="4915138" cy="857250"/>
          </a:xfrm>
          <a:prstGeom prst="rect">
            <a:avLst/>
          </a:prstGeom>
        </p:spPr>
        <p:txBody>
          <a:bodyPr anchor="t" rtlCol="false" tIns="0" lIns="0" bIns="0" rIns="0">
            <a:spAutoFit/>
          </a:bodyPr>
          <a:lstStyle/>
          <a:p>
            <a:pPr>
              <a:lnSpc>
                <a:spcPts val="6600"/>
              </a:lnSpc>
            </a:pPr>
            <a:r>
              <a:rPr lang="en-US" sz="6000">
                <a:solidFill>
                  <a:srgbClr val="000000"/>
                </a:solidFill>
                <a:latin typeface="Tex Gyre Termes Bold"/>
              </a:rPr>
              <a:t>Experiment 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6690" y="1607367"/>
            <a:ext cx="12032850" cy="7173430"/>
          </a:xfrm>
          <a:custGeom>
            <a:avLst/>
            <a:gdLst/>
            <a:ahLst/>
            <a:cxnLst/>
            <a:rect r="r" b="b" t="t" l="l"/>
            <a:pathLst>
              <a:path h="7173430" w="12032850">
                <a:moveTo>
                  <a:pt x="0" y="0"/>
                </a:moveTo>
                <a:lnTo>
                  <a:pt x="12032850" y="0"/>
                </a:lnTo>
                <a:lnTo>
                  <a:pt x="12032850" y="7173430"/>
                </a:lnTo>
                <a:lnTo>
                  <a:pt x="0" y="7173430"/>
                </a:lnTo>
                <a:lnTo>
                  <a:pt x="0" y="0"/>
                </a:lnTo>
                <a:close/>
              </a:path>
            </a:pathLst>
          </a:custGeom>
          <a:blipFill>
            <a:blip r:embed="rId2"/>
            <a:stretch>
              <a:fillRect l="0" t="0" r="0" b="0"/>
            </a:stretch>
          </a:blipFill>
        </p:spPr>
      </p:sp>
      <p:sp>
        <p:nvSpPr>
          <p:cNvPr name="TextBox 3" id="3"/>
          <p:cNvSpPr txBox="true"/>
          <p:nvPr/>
        </p:nvSpPr>
        <p:spPr>
          <a:xfrm rot="0">
            <a:off x="2126690" y="438068"/>
            <a:ext cx="12032850" cy="857250"/>
          </a:xfrm>
          <a:prstGeom prst="rect">
            <a:avLst/>
          </a:prstGeom>
        </p:spPr>
        <p:txBody>
          <a:bodyPr anchor="t" rtlCol="false" tIns="0" lIns="0" bIns="0" rIns="0">
            <a:spAutoFit/>
          </a:bodyPr>
          <a:lstStyle/>
          <a:p>
            <a:pPr algn="ctr">
              <a:lnSpc>
                <a:spcPts val="6600"/>
              </a:lnSpc>
              <a:spcBef>
                <a:spcPct val="0"/>
              </a:spcBef>
            </a:pPr>
            <a:r>
              <a:rPr lang="en-US" sz="6000">
                <a:solidFill>
                  <a:srgbClr val="000000"/>
                </a:solidFill>
                <a:latin typeface="Tex Gyre Termes Bold"/>
              </a:rPr>
              <a:t>Screening across several realizations</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103451"/>
            <a:ext cx="8529633" cy="10493903"/>
          </a:xfrm>
          <a:prstGeom prst="rect">
            <a:avLst/>
          </a:prstGeom>
          <a:solidFill>
            <a:srgbClr val="0A664D">
              <a:alpha val="19608"/>
            </a:srgbClr>
          </a:solidFill>
        </p:spPr>
      </p:sp>
      <p:grpSp>
        <p:nvGrpSpPr>
          <p:cNvPr name="Group 3" id="3"/>
          <p:cNvGrpSpPr/>
          <p:nvPr/>
        </p:nvGrpSpPr>
        <p:grpSpPr>
          <a:xfrm rot="0">
            <a:off x="8517597" y="1764752"/>
            <a:ext cx="9779928" cy="7996751"/>
            <a:chOff x="0" y="0"/>
            <a:chExt cx="13039904" cy="10662335"/>
          </a:xfrm>
        </p:grpSpPr>
        <p:sp>
          <p:nvSpPr>
            <p:cNvPr name="TextBox 4" id="4"/>
            <p:cNvSpPr txBox="true"/>
            <p:nvPr/>
          </p:nvSpPr>
          <p:spPr>
            <a:xfrm rot="0">
              <a:off x="2147294" y="47625"/>
              <a:ext cx="9210281" cy="1142039"/>
            </a:xfrm>
            <a:prstGeom prst="rect">
              <a:avLst/>
            </a:prstGeom>
          </p:spPr>
          <p:txBody>
            <a:bodyPr anchor="t" rtlCol="false" tIns="0" lIns="0" bIns="0" rIns="0">
              <a:spAutoFit/>
            </a:bodyPr>
            <a:lstStyle/>
            <a:p>
              <a:pPr>
                <a:lnSpc>
                  <a:spcPts val="6440"/>
                </a:lnSpc>
              </a:pPr>
              <a:r>
                <a:rPr lang="en-US" sz="5854">
                  <a:solidFill>
                    <a:srgbClr val="373737"/>
                  </a:solidFill>
                  <a:latin typeface="Tex Gyre Termes Bold"/>
                </a:rPr>
                <a:t>Content</a:t>
              </a:r>
            </a:p>
          </p:txBody>
        </p:sp>
        <p:sp>
          <p:nvSpPr>
            <p:cNvPr name="TextBox 5" id="5"/>
            <p:cNvSpPr txBox="true"/>
            <p:nvPr/>
          </p:nvSpPr>
          <p:spPr>
            <a:xfrm rot="0">
              <a:off x="2147294" y="1582566"/>
              <a:ext cx="9210281" cy="7979639"/>
            </a:xfrm>
            <a:prstGeom prst="rect">
              <a:avLst/>
            </a:prstGeom>
          </p:spPr>
          <p:txBody>
            <a:bodyPr anchor="t" rtlCol="false" tIns="0" lIns="0" bIns="0" rIns="0">
              <a:spAutoFit/>
            </a:bodyPr>
            <a:lstStyle/>
            <a:p>
              <a:pPr marL="632007" indent="-316004" lvl="1">
                <a:lnSpc>
                  <a:spcPts val="4390"/>
                </a:lnSpc>
                <a:buFont typeface="Arial"/>
                <a:buChar char="•"/>
              </a:pPr>
              <a:r>
                <a:rPr lang="en-US" sz="2927">
                  <a:solidFill>
                    <a:srgbClr val="373737"/>
                  </a:solidFill>
                  <a:latin typeface="Tex Gyre Termes"/>
                </a:rPr>
                <a:t>What is Diffusion?</a:t>
              </a:r>
            </a:p>
            <a:p>
              <a:pPr marL="632007" indent="-316004" lvl="1">
                <a:lnSpc>
                  <a:spcPts val="4390"/>
                </a:lnSpc>
                <a:buFont typeface="Arial"/>
                <a:buChar char="•"/>
              </a:pPr>
              <a:r>
                <a:rPr lang="en-US" sz="2927">
                  <a:solidFill>
                    <a:srgbClr val="373737"/>
                  </a:solidFill>
                  <a:latin typeface="Tex Gyre Termes"/>
                </a:rPr>
                <a:t>Bulk Diffusion</a:t>
              </a:r>
            </a:p>
            <a:p>
              <a:pPr marL="632007" indent="-316004" lvl="1">
                <a:lnSpc>
                  <a:spcPts val="4390"/>
                </a:lnSpc>
                <a:buFont typeface="Arial"/>
                <a:buChar char="•"/>
              </a:pPr>
              <a:r>
                <a:rPr lang="en-US" sz="2927">
                  <a:solidFill>
                    <a:srgbClr val="373737"/>
                  </a:solidFill>
                  <a:latin typeface="Tex Gyre Termes"/>
                </a:rPr>
                <a:t>Transport Equations </a:t>
              </a:r>
            </a:p>
            <a:p>
              <a:pPr marL="632007" indent="-316004" lvl="1">
                <a:lnSpc>
                  <a:spcPts val="4390"/>
                </a:lnSpc>
                <a:buFont typeface="Arial"/>
                <a:buChar char="•"/>
              </a:pPr>
              <a:r>
                <a:rPr lang="en-US" sz="2927">
                  <a:solidFill>
                    <a:srgbClr val="373737"/>
                  </a:solidFill>
                  <a:latin typeface="Tex Gyre Termes"/>
                </a:rPr>
                <a:t>Single File diffusion </a:t>
              </a:r>
            </a:p>
            <a:p>
              <a:pPr marL="632007" indent="-316004" lvl="1">
                <a:lnSpc>
                  <a:spcPts val="4390"/>
                </a:lnSpc>
                <a:buFont typeface="Arial"/>
                <a:buChar char="•"/>
              </a:pPr>
              <a:r>
                <a:rPr lang="en-US" sz="2927">
                  <a:solidFill>
                    <a:srgbClr val="373737"/>
                  </a:solidFill>
                  <a:latin typeface="Tex Gyre Termes"/>
                </a:rPr>
                <a:t>Motivation of this project</a:t>
              </a:r>
            </a:p>
            <a:p>
              <a:pPr marL="632007" indent="-316004" lvl="1">
                <a:lnSpc>
                  <a:spcPts val="4390"/>
                </a:lnSpc>
                <a:buFont typeface="Arial"/>
                <a:buChar char="•"/>
              </a:pPr>
              <a:r>
                <a:rPr lang="en-US" sz="2927">
                  <a:solidFill>
                    <a:srgbClr val="373737"/>
                  </a:solidFill>
                  <a:latin typeface="Tex Gyre Termes"/>
                </a:rPr>
                <a:t>Principles used</a:t>
              </a:r>
            </a:p>
            <a:p>
              <a:pPr marL="632007" indent="-316004" lvl="1">
                <a:lnSpc>
                  <a:spcPts val="4390"/>
                </a:lnSpc>
                <a:buFont typeface="Arial"/>
                <a:buChar char="•"/>
              </a:pPr>
              <a:r>
                <a:rPr lang="en-US" sz="2927">
                  <a:solidFill>
                    <a:srgbClr val="373737"/>
                  </a:solidFill>
                  <a:latin typeface="Tex Gyre Termes"/>
                </a:rPr>
                <a:t>Event Driven Algorithm</a:t>
              </a:r>
            </a:p>
            <a:p>
              <a:pPr marL="632007" indent="-316004" lvl="1">
                <a:lnSpc>
                  <a:spcPts val="4390"/>
                </a:lnSpc>
                <a:buFont typeface="Arial"/>
                <a:buChar char="•"/>
              </a:pPr>
              <a:r>
                <a:rPr lang="en-US" sz="2927">
                  <a:solidFill>
                    <a:srgbClr val="373737"/>
                  </a:solidFill>
                  <a:latin typeface="Tex Gyre Termes"/>
                </a:rPr>
                <a:t>Experimental Set-Up</a:t>
              </a:r>
            </a:p>
            <a:p>
              <a:pPr marL="632007" indent="-316004" lvl="1">
                <a:lnSpc>
                  <a:spcPts val="4390"/>
                </a:lnSpc>
                <a:buFont typeface="Arial"/>
                <a:buChar char="•"/>
              </a:pPr>
              <a:r>
                <a:rPr lang="en-US" sz="2927">
                  <a:solidFill>
                    <a:srgbClr val="373737"/>
                  </a:solidFill>
                  <a:latin typeface="Tex Gyre Termes"/>
                </a:rPr>
                <a:t>Observations</a:t>
              </a:r>
            </a:p>
            <a:p>
              <a:pPr marL="632007" indent="-316004" lvl="1">
                <a:lnSpc>
                  <a:spcPts val="4390"/>
                </a:lnSpc>
                <a:buFont typeface="Arial"/>
                <a:buChar char="•"/>
              </a:pPr>
              <a:r>
                <a:rPr lang="en-US" sz="2927">
                  <a:solidFill>
                    <a:srgbClr val="373737"/>
                  </a:solidFill>
                  <a:latin typeface="Tex Gyre Termes"/>
                </a:rPr>
                <a:t>Results &amp; Discussions</a:t>
              </a:r>
            </a:p>
            <a:p>
              <a:pPr marL="632007" indent="-316004" lvl="1">
                <a:lnSpc>
                  <a:spcPts val="4390"/>
                </a:lnSpc>
                <a:buFont typeface="Arial"/>
                <a:buChar char="•"/>
              </a:pPr>
              <a:r>
                <a:rPr lang="en-US" sz="2927">
                  <a:solidFill>
                    <a:srgbClr val="373737"/>
                  </a:solidFill>
                  <a:latin typeface="Tex Gyre Termes"/>
                </a:rPr>
                <a:t>Future Plan of Action</a:t>
              </a:r>
            </a:p>
          </p:txBody>
        </p:sp>
        <p:sp>
          <p:nvSpPr>
            <p:cNvPr name="AutoShape 6" id="6"/>
            <p:cNvSpPr/>
            <p:nvPr/>
          </p:nvSpPr>
          <p:spPr>
            <a:xfrm rot="0">
              <a:off x="0" y="10649943"/>
              <a:ext cx="13039904" cy="12392"/>
            </a:xfrm>
            <a:prstGeom prst="rect">
              <a:avLst/>
            </a:prstGeom>
            <a:solidFill>
              <a:srgbClr val="373737"/>
            </a:solidFill>
          </p:spPr>
        </p:sp>
      </p:grpSp>
      <p:sp>
        <p:nvSpPr>
          <p:cNvPr name="AutoShape 7" id="7"/>
          <p:cNvSpPr/>
          <p:nvPr/>
        </p:nvSpPr>
        <p:spPr>
          <a:xfrm rot="0">
            <a:off x="-952500" y="-627128"/>
            <a:ext cx="6011508" cy="11483520"/>
          </a:xfrm>
          <a:prstGeom prst="rect">
            <a:avLst/>
          </a:prstGeom>
          <a:solidFill>
            <a:srgbClr val="0A664D"/>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6690" y="2199743"/>
            <a:ext cx="13490295" cy="4781545"/>
          </a:xfrm>
          <a:custGeom>
            <a:avLst/>
            <a:gdLst/>
            <a:ahLst/>
            <a:cxnLst/>
            <a:rect r="r" b="b" t="t" l="l"/>
            <a:pathLst>
              <a:path h="4781545" w="13490295">
                <a:moveTo>
                  <a:pt x="0" y="0"/>
                </a:moveTo>
                <a:lnTo>
                  <a:pt x="13490294" y="0"/>
                </a:lnTo>
                <a:lnTo>
                  <a:pt x="13490294" y="4781544"/>
                </a:lnTo>
                <a:lnTo>
                  <a:pt x="0" y="4781544"/>
                </a:lnTo>
                <a:lnTo>
                  <a:pt x="0" y="0"/>
                </a:lnTo>
                <a:close/>
              </a:path>
            </a:pathLst>
          </a:custGeom>
          <a:blipFill>
            <a:blip r:embed="rId2"/>
            <a:stretch>
              <a:fillRect l="0" t="0" r="0" b="0"/>
            </a:stretch>
          </a:blipFill>
        </p:spPr>
      </p:sp>
      <p:sp>
        <p:nvSpPr>
          <p:cNvPr name="TextBox 3" id="3"/>
          <p:cNvSpPr txBox="true"/>
          <p:nvPr/>
        </p:nvSpPr>
        <p:spPr>
          <a:xfrm rot="0">
            <a:off x="2126690" y="438068"/>
            <a:ext cx="12032850" cy="857250"/>
          </a:xfrm>
          <a:prstGeom prst="rect">
            <a:avLst/>
          </a:prstGeom>
        </p:spPr>
        <p:txBody>
          <a:bodyPr anchor="t" rtlCol="false" tIns="0" lIns="0" bIns="0" rIns="0">
            <a:spAutoFit/>
          </a:bodyPr>
          <a:lstStyle/>
          <a:p>
            <a:pPr algn="ctr">
              <a:lnSpc>
                <a:spcPts val="6600"/>
              </a:lnSpc>
              <a:spcBef>
                <a:spcPct val="0"/>
              </a:spcBef>
            </a:pPr>
            <a:r>
              <a:rPr lang="en-US" sz="6000">
                <a:solidFill>
                  <a:srgbClr val="000000"/>
                </a:solidFill>
                <a:latin typeface="Tex Gyre Termes Bold"/>
              </a:rPr>
              <a:t>Screening across several realizations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8213" y="2598567"/>
            <a:ext cx="11891573" cy="6472329"/>
          </a:xfrm>
          <a:custGeom>
            <a:avLst/>
            <a:gdLst/>
            <a:ahLst/>
            <a:cxnLst/>
            <a:rect r="r" b="b" t="t" l="l"/>
            <a:pathLst>
              <a:path h="6472329" w="11891573">
                <a:moveTo>
                  <a:pt x="0" y="0"/>
                </a:moveTo>
                <a:lnTo>
                  <a:pt x="11891574" y="0"/>
                </a:lnTo>
                <a:lnTo>
                  <a:pt x="11891574" y="6472329"/>
                </a:lnTo>
                <a:lnTo>
                  <a:pt x="0" y="6472329"/>
                </a:lnTo>
                <a:lnTo>
                  <a:pt x="0" y="0"/>
                </a:lnTo>
                <a:close/>
              </a:path>
            </a:pathLst>
          </a:custGeom>
          <a:blipFill>
            <a:blip r:embed="rId2"/>
            <a:stretch>
              <a:fillRect l="0" t="0" r="0" b="0"/>
            </a:stretch>
          </a:blipFill>
        </p:spPr>
      </p:sp>
      <p:sp>
        <p:nvSpPr>
          <p:cNvPr name="TextBox 3" id="3"/>
          <p:cNvSpPr txBox="true"/>
          <p:nvPr/>
        </p:nvSpPr>
        <p:spPr>
          <a:xfrm rot="0">
            <a:off x="1652702" y="1085850"/>
            <a:ext cx="9978907" cy="857250"/>
          </a:xfrm>
          <a:prstGeom prst="rect">
            <a:avLst/>
          </a:prstGeom>
        </p:spPr>
        <p:txBody>
          <a:bodyPr anchor="t" rtlCol="false" tIns="0" lIns="0" bIns="0" rIns="0">
            <a:spAutoFit/>
          </a:bodyPr>
          <a:lstStyle/>
          <a:p>
            <a:pPr>
              <a:lnSpc>
                <a:spcPts val="6600"/>
              </a:lnSpc>
              <a:spcBef>
                <a:spcPct val="0"/>
              </a:spcBef>
            </a:pPr>
            <a:r>
              <a:rPr lang="en-US" sz="6000">
                <a:solidFill>
                  <a:srgbClr val="000000"/>
                </a:solidFill>
                <a:latin typeface="Tex Gyre Termes Bold"/>
              </a:rPr>
              <a:t>Results (for 200 realizations)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92855" y="3178429"/>
            <a:ext cx="7340612" cy="5542364"/>
          </a:xfrm>
          <a:custGeom>
            <a:avLst/>
            <a:gdLst/>
            <a:ahLst/>
            <a:cxnLst/>
            <a:rect r="r" b="b" t="t" l="l"/>
            <a:pathLst>
              <a:path h="5542364" w="7340612">
                <a:moveTo>
                  <a:pt x="0" y="0"/>
                </a:moveTo>
                <a:lnTo>
                  <a:pt x="7340612" y="0"/>
                </a:lnTo>
                <a:lnTo>
                  <a:pt x="7340612" y="5542363"/>
                </a:lnTo>
                <a:lnTo>
                  <a:pt x="0" y="5542363"/>
                </a:lnTo>
                <a:lnTo>
                  <a:pt x="0" y="0"/>
                </a:lnTo>
                <a:close/>
              </a:path>
            </a:pathLst>
          </a:custGeom>
          <a:blipFill>
            <a:blip r:embed="rId2"/>
            <a:stretch>
              <a:fillRect l="0" t="0" r="0" b="0"/>
            </a:stretch>
          </a:blipFill>
        </p:spPr>
      </p:sp>
      <p:sp>
        <p:nvSpPr>
          <p:cNvPr name="TextBox 3" id="3"/>
          <p:cNvSpPr txBox="true"/>
          <p:nvPr/>
        </p:nvSpPr>
        <p:spPr>
          <a:xfrm rot="0">
            <a:off x="1028700" y="1085850"/>
            <a:ext cx="15322302" cy="1695450"/>
          </a:xfrm>
          <a:prstGeom prst="rect">
            <a:avLst/>
          </a:prstGeom>
        </p:spPr>
        <p:txBody>
          <a:bodyPr anchor="t" rtlCol="false" tIns="0" lIns="0" bIns="0" rIns="0">
            <a:spAutoFit/>
          </a:bodyPr>
          <a:lstStyle/>
          <a:p>
            <a:pPr algn="ctr">
              <a:lnSpc>
                <a:spcPts val="6600"/>
              </a:lnSpc>
            </a:pPr>
            <a:r>
              <a:rPr lang="en-US" sz="6000">
                <a:solidFill>
                  <a:srgbClr val="000000"/>
                </a:solidFill>
                <a:latin typeface="Tex Gyre Termes Bold"/>
              </a:rPr>
              <a:t>To smoothen the curve we increase realizations</a:t>
            </a:r>
          </a:p>
          <a:p>
            <a:pPr algn="ctr">
              <a:lnSpc>
                <a:spcPts val="6600"/>
              </a:lnSpc>
              <a:spcBef>
                <a:spcPct val="0"/>
              </a:spcBef>
            </a:pPr>
            <a:r>
              <a:rPr lang="en-US" sz="6000">
                <a:solidFill>
                  <a:srgbClr val="000000"/>
                </a:solidFill>
                <a:latin typeface="Tex Gyre Termes Bold"/>
              </a:rPr>
              <a:t>and plot log (msd) vs log (time)</a:t>
            </a:r>
          </a:p>
        </p:txBody>
      </p:sp>
      <p:sp>
        <p:nvSpPr>
          <p:cNvPr name="TextBox 4" id="4"/>
          <p:cNvSpPr txBox="true"/>
          <p:nvPr/>
        </p:nvSpPr>
        <p:spPr>
          <a:xfrm rot="0">
            <a:off x="4064868" y="8829675"/>
            <a:ext cx="10158264" cy="428625"/>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Tex Gyre Termes"/>
              </a:rPr>
              <a:t> The saturation of the curve is much smoother for 300 realizations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1607223" y="4841139"/>
            <a:ext cx="8269172" cy="565150"/>
          </a:xfrm>
          <a:prstGeom prst="rect">
            <a:avLst/>
          </a:prstGeom>
        </p:spPr>
        <p:txBody>
          <a:bodyPr anchor="t" rtlCol="false" tIns="0" lIns="0" bIns="0" rIns="0">
            <a:spAutoFit/>
          </a:bodyPr>
          <a:lstStyle/>
          <a:p>
            <a:pPr>
              <a:lnSpc>
                <a:spcPts val="4399"/>
              </a:lnSpc>
              <a:spcBef>
                <a:spcPct val="0"/>
              </a:spcBef>
            </a:pPr>
            <a:r>
              <a:rPr lang="en-US" sz="3999">
                <a:solidFill>
                  <a:srgbClr val="000000"/>
                </a:solidFill>
                <a:latin typeface="Tex Gyre Termes Bold"/>
              </a:rPr>
              <a:t>Constant density and size of particles</a:t>
            </a:r>
          </a:p>
        </p:txBody>
      </p:sp>
      <p:sp>
        <p:nvSpPr>
          <p:cNvPr name="Freeform 3" id="3"/>
          <p:cNvSpPr/>
          <p:nvPr/>
        </p:nvSpPr>
        <p:spPr>
          <a:xfrm flipH="false" flipV="false" rot="0">
            <a:off x="3948653" y="1028700"/>
            <a:ext cx="11547548" cy="8425557"/>
          </a:xfrm>
          <a:custGeom>
            <a:avLst/>
            <a:gdLst/>
            <a:ahLst/>
            <a:cxnLst/>
            <a:rect r="r" b="b" t="t" l="l"/>
            <a:pathLst>
              <a:path h="8425557" w="11547548">
                <a:moveTo>
                  <a:pt x="0" y="0"/>
                </a:moveTo>
                <a:lnTo>
                  <a:pt x="11547548" y="0"/>
                </a:lnTo>
                <a:lnTo>
                  <a:pt x="11547548" y="8425557"/>
                </a:lnTo>
                <a:lnTo>
                  <a:pt x="0" y="8425557"/>
                </a:lnTo>
                <a:lnTo>
                  <a:pt x="0" y="0"/>
                </a:lnTo>
                <a:close/>
              </a:path>
            </a:pathLst>
          </a:custGeom>
          <a:blipFill>
            <a:blip r:embed="rId2"/>
            <a:stretch>
              <a:fillRect l="0" t="-6541" r="0" b="-6541"/>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21308" y="309562"/>
            <a:ext cx="11245384" cy="9667875"/>
          </a:xfrm>
          <a:custGeom>
            <a:avLst/>
            <a:gdLst/>
            <a:ahLst/>
            <a:cxnLst/>
            <a:rect r="r" b="b" t="t" l="l"/>
            <a:pathLst>
              <a:path h="9667875" w="11245384">
                <a:moveTo>
                  <a:pt x="0" y="0"/>
                </a:moveTo>
                <a:lnTo>
                  <a:pt x="11245384" y="0"/>
                </a:lnTo>
                <a:lnTo>
                  <a:pt x="11245384" y="9667876"/>
                </a:lnTo>
                <a:lnTo>
                  <a:pt x="0" y="9667876"/>
                </a:lnTo>
                <a:lnTo>
                  <a:pt x="0" y="0"/>
                </a:lnTo>
                <a:close/>
              </a:path>
            </a:pathLst>
          </a:custGeom>
          <a:blipFill>
            <a:blip r:embed="rId2"/>
            <a:stretch>
              <a:fillRect l="0" t="0" r="0" b="0"/>
            </a:stretch>
          </a:blipFill>
        </p:spPr>
      </p:sp>
      <p:sp>
        <p:nvSpPr>
          <p:cNvPr name="TextBox 3" id="3"/>
          <p:cNvSpPr txBox="true"/>
          <p:nvPr/>
        </p:nvSpPr>
        <p:spPr>
          <a:xfrm rot="-5400000">
            <a:off x="-1607223" y="4841139"/>
            <a:ext cx="8269172" cy="565150"/>
          </a:xfrm>
          <a:prstGeom prst="rect">
            <a:avLst/>
          </a:prstGeom>
        </p:spPr>
        <p:txBody>
          <a:bodyPr anchor="t" rtlCol="false" tIns="0" lIns="0" bIns="0" rIns="0">
            <a:spAutoFit/>
          </a:bodyPr>
          <a:lstStyle/>
          <a:p>
            <a:pPr>
              <a:lnSpc>
                <a:spcPts val="4399"/>
              </a:lnSpc>
              <a:spcBef>
                <a:spcPct val="0"/>
              </a:spcBef>
            </a:pPr>
            <a:r>
              <a:rPr lang="en-US" sz="3999">
                <a:solidFill>
                  <a:srgbClr val="000000"/>
                </a:solidFill>
                <a:latin typeface="Tex Gyre Termes Bold"/>
              </a:rPr>
              <a:t>Constant density and size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24529" y="475715"/>
            <a:ext cx="11238942" cy="8995977"/>
          </a:xfrm>
          <a:custGeom>
            <a:avLst/>
            <a:gdLst/>
            <a:ahLst/>
            <a:cxnLst/>
            <a:rect r="r" b="b" t="t" l="l"/>
            <a:pathLst>
              <a:path h="8995977" w="11238942">
                <a:moveTo>
                  <a:pt x="0" y="0"/>
                </a:moveTo>
                <a:lnTo>
                  <a:pt x="11238942" y="0"/>
                </a:lnTo>
                <a:lnTo>
                  <a:pt x="11238942" y="8995978"/>
                </a:lnTo>
                <a:lnTo>
                  <a:pt x="0" y="8995978"/>
                </a:lnTo>
                <a:lnTo>
                  <a:pt x="0" y="0"/>
                </a:lnTo>
                <a:close/>
              </a:path>
            </a:pathLst>
          </a:custGeom>
          <a:blipFill>
            <a:blip r:embed="rId2"/>
            <a:stretch>
              <a:fillRect l="0" t="0" r="0" b="0"/>
            </a:stretch>
          </a:blipFill>
        </p:spPr>
      </p:sp>
      <p:sp>
        <p:nvSpPr>
          <p:cNvPr name="TextBox 3" id="3"/>
          <p:cNvSpPr txBox="true"/>
          <p:nvPr/>
        </p:nvSpPr>
        <p:spPr>
          <a:xfrm rot="-5400000">
            <a:off x="-2012087" y="4436275"/>
            <a:ext cx="9078899" cy="565150"/>
          </a:xfrm>
          <a:prstGeom prst="rect">
            <a:avLst/>
          </a:prstGeom>
        </p:spPr>
        <p:txBody>
          <a:bodyPr anchor="t" rtlCol="false" tIns="0" lIns="0" bIns="0" rIns="0">
            <a:spAutoFit/>
          </a:bodyPr>
          <a:lstStyle/>
          <a:p>
            <a:pPr>
              <a:lnSpc>
                <a:spcPts val="4399"/>
              </a:lnSpc>
              <a:spcBef>
                <a:spcPct val="0"/>
              </a:spcBef>
            </a:pPr>
            <a:r>
              <a:rPr lang="en-US" sz="3999">
                <a:solidFill>
                  <a:srgbClr val="000000"/>
                </a:solidFill>
                <a:latin typeface="Tex Gyre Termes Bold"/>
              </a:rPr>
              <a:t>Constant temperature and size of system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46773" y="2377076"/>
            <a:ext cx="11759966" cy="6322827"/>
          </a:xfrm>
          <a:custGeom>
            <a:avLst/>
            <a:gdLst/>
            <a:ahLst/>
            <a:cxnLst/>
            <a:rect r="r" b="b" t="t" l="l"/>
            <a:pathLst>
              <a:path h="6322827" w="11759966">
                <a:moveTo>
                  <a:pt x="0" y="0"/>
                </a:moveTo>
                <a:lnTo>
                  <a:pt x="11759966" y="0"/>
                </a:lnTo>
                <a:lnTo>
                  <a:pt x="11759966" y="6322827"/>
                </a:lnTo>
                <a:lnTo>
                  <a:pt x="0" y="6322827"/>
                </a:lnTo>
                <a:lnTo>
                  <a:pt x="0" y="0"/>
                </a:lnTo>
                <a:close/>
              </a:path>
            </a:pathLst>
          </a:custGeom>
          <a:blipFill>
            <a:blip r:embed="rId2"/>
            <a:stretch>
              <a:fillRect l="0" t="0" r="0" b="0"/>
            </a:stretch>
          </a:blipFill>
        </p:spPr>
      </p:sp>
      <p:sp>
        <p:nvSpPr>
          <p:cNvPr name="TextBox 3" id="3"/>
          <p:cNvSpPr txBox="true"/>
          <p:nvPr/>
        </p:nvSpPr>
        <p:spPr>
          <a:xfrm rot="0">
            <a:off x="1028700" y="1085850"/>
            <a:ext cx="5863605" cy="857250"/>
          </a:xfrm>
          <a:prstGeom prst="rect">
            <a:avLst/>
          </a:prstGeom>
        </p:spPr>
        <p:txBody>
          <a:bodyPr anchor="t" rtlCol="false" tIns="0" lIns="0" bIns="0" rIns="0">
            <a:spAutoFit/>
          </a:bodyPr>
          <a:lstStyle/>
          <a:p>
            <a:pPr algn="ctr">
              <a:lnSpc>
                <a:spcPts val="6600"/>
              </a:lnSpc>
              <a:spcBef>
                <a:spcPct val="0"/>
              </a:spcBef>
            </a:pPr>
            <a:r>
              <a:rPr lang="en-US" sz="6000">
                <a:solidFill>
                  <a:srgbClr val="000000"/>
                </a:solidFill>
                <a:latin typeface="Tex Gyre Termes Bold"/>
              </a:rPr>
              <a:t>Analyzing Results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79181" y="1943100"/>
            <a:ext cx="13176652" cy="7200918"/>
          </a:xfrm>
          <a:custGeom>
            <a:avLst/>
            <a:gdLst/>
            <a:ahLst/>
            <a:cxnLst/>
            <a:rect r="r" b="b" t="t" l="l"/>
            <a:pathLst>
              <a:path h="7200918" w="13176652">
                <a:moveTo>
                  <a:pt x="0" y="0"/>
                </a:moveTo>
                <a:lnTo>
                  <a:pt x="13176653" y="0"/>
                </a:lnTo>
                <a:lnTo>
                  <a:pt x="13176653" y="7200918"/>
                </a:lnTo>
                <a:lnTo>
                  <a:pt x="0" y="7200918"/>
                </a:lnTo>
                <a:lnTo>
                  <a:pt x="0" y="0"/>
                </a:lnTo>
                <a:close/>
              </a:path>
            </a:pathLst>
          </a:custGeom>
          <a:blipFill>
            <a:blip r:embed="rId2"/>
            <a:stretch>
              <a:fillRect l="0" t="0" r="0" b="0"/>
            </a:stretch>
          </a:blipFill>
        </p:spPr>
      </p:sp>
      <p:sp>
        <p:nvSpPr>
          <p:cNvPr name="TextBox 3" id="3"/>
          <p:cNvSpPr txBox="true"/>
          <p:nvPr/>
        </p:nvSpPr>
        <p:spPr>
          <a:xfrm rot="0">
            <a:off x="1028700" y="1085850"/>
            <a:ext cx="5863605" cy="857250"/>
          </a:xfrm>
          <a:prstGeom prst="rect">
            <a:avLst/>
          </a:prstGeom>
        </p:spPr>
        <p:txBody>
          <a:bodyPr anchor="t" rtlCol="false" tIns="0" lIns="0" bIns="0" rIns="0">
            <a:spAutoFit/>
          </a:bodyPr>
          <a:lstStyle/>
          <a:p>
            <a:pPr algn="ctr">
              <a:lnSpc>
                <a:spcPts val="6600"/>
              </a:lnSpc>
              <a:spcBef>
                <a:spcPct val="0"/>
              </a:spcBef>
            </a:pPr>
            <a:r>
              <a:rPr lang="en-US" sz="6000">
                <a:solidFill>
                  <a:srgbClr val="000000"/>
                </a:solidFill>
                <a:latin typeface="Tex Gyre Termes Bold"/>
              </a:rPr>
              <a:t>Analyzing Results</a:t>
            </a:r>
          </a:p>
        </p:txBody>
      </p:sp>
      <p:sp>
        <p:nvSpPr>
          <p:cNvPr name="TextBox 4" id="4"/>
          <p:cNvSpPr txBox="true"/>
          <p:nvPr/>
        </p:nvSpPr>
        <p:spPr>
          <a:xfrm rot="0">
            <a:off x="7150536" y="6966313"/>
            <a:ext cx="5092898" cy="428625"/>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Tex Gyre Termes"/>
              </a:rPr>
              <a:t>Slope = 1 regime (linear relation)</a:t>
            </a:r>
          </a:p>
        </p:txBody>
      </p:sp>
      <p:sp>
        <p:nvSpPr>
          <p:cNvPr name="TextBox 5" id="5"/>
          <p:cNvSpPr txBox="true"/>
          <p:nvPr/>
        </p:nvSpPr>
        <p:spPr>
          <a:xfrm rot="0">
            <a:off x="10352003" y="5114934"/>
            <a:ext cx="4564112" cy="428625"/>
          </a:xfrm>
          <a:prstGeom prst="rect">
            <a:avLst/>
          </a:prstGeom>
        </p:spPr>
        <p:txBody>
          <a:bodyPr anchor="t" rtlCol="false" tIns="0" lIns="0" bIns="0" rIns="0">
            <a:spAutoFit/>
          </a:bodyPr>
          <a:lstStyle/>
          <a:p>
            <a:pPr algn="ctr">
              <a:lnSpc>
                <a:spcPts val="3300"/>
              </a:lnSpc>
              <a:spcBef>
                <a:spcPct val="0"/>
              </a:spcBef>
            </a:pPr>
            <a:r>
              <a:rPr lang="en-US" sz="3000">
                <a:solidFill>
                  <a:srgbClr val="000000"/>
                </a:solidFill>
                <a:latin typeface="Tex Gyre Termes"/>
              </a:rPr>
              <a:t>Slope =  0 regime (saturation)</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139702" y="1498613"/>
            <a:ext cx="3641601" cy="857250"/>
          </a:xfrm>
          <a:prstGeom prst="rect">
            <a:avLst/>
          </a:prstGeom>
        </p:spPr>
        <p:txBody>
          <a:bodyPr anchor="t" rtlCol="false" tIns="0" lIns="0" bIns="0" rIns="0">
            <a:spAutoFit/>
          </a:bodyPr>
          <a:lstStyle/>
          <a:p>
            <a:pPr algn="ctr">
              <a:lnSpc>
                <a:spcPts val="6600"/>
              </a:lnSpc>
              <a:spcBef>
                <a:spcPct val="0"/>
              </a:spcBef>
            </a:pPr>
            <a:r>
              <a:rPr lang="en-US" sz="6000">
                <a:solidFill>
                  <a:srgbClr val="000000"/>
                </a:solidFill>
                <a:latin typeface="Tex Gyre Termes Bold"/>
              </a:rPr>
              <a:t>Conclusion</a:t>
            </a:r>
          </a:p>
        </p:txBody>
      </p:sp>
      <p:sp>
        <p:nvSpPr>
          <p:cNvPr name="TextBox 3" id="3"/>
          <p:cNvSpPr txBox="true"/>
          <p:nvPr/>
        </p:nvSpPr>
        <p:spPr>
          <a:xfrm rot="0">
            <a:off x="2139702" y="3108483"/>
            <a:ext cx="14792346" cy="3619500"/>
          </a:xfrm>
          <a:prstGeom prst="rect">
            <a:avLst/>
          </a:prstGeom>
        </p:spPr>
        <p:txBody>
          <a:bodyPr anchor="t" rtlCol="false" tIns="0" lIns="0" bIns="0" rIns="0">
            <a:spAutoFit/>
          </a:bodyPr>
          <a:lstStyle/>
          <a:p>
            <a:pPr>
              <a:lnSpc>
                <a:spcPts val="4800"/>
              </a:lnSpc>
            </a:pPr>
            <a:r>
              <a:rPr lang="en-US" sz="3000">
                <a:solidFill>
                  <a:srgbClr val="000000"/>
                </a:solidFill>
                <a:latin typeface="Tex Gyre Termes"/>
              </a:rPr>
              <a:t>We can conclude the following things :</a:t>
            </a:r>
          </a:p>
          <a:p>
            <a:pPr marL="647700" indent="-323850" lvl="1">
              <a:lnSpc>
                <a:spcPts val="4800"/>
              </a:lnSpc>
              <a:buAutoNum type="arabicPeriod" startAt="1"/>
            </a:pPr>
            <a:r>
              <a:rPr lang="en-US" sz="3000">
                <a:solidFill>
                  <a:srgbClr val="000000"/>
                </a:solidFill>
                <a:latin typeface="Tex Gyre Termes"/>
              </a:rPr>
              <a:t>For a system following Hamiltonian Dynamics, in a single file diffusion, a tagged particle at an average follows has a linear relation between the Mean Square Displacement and time</a:t>
            </a:r>
          </a:p>
          <a:p>
            <a:pPr marL="647700" indent="-323850" lvl="1">
              <a:lnSpc>
                <a:spcPts val="4800"/>
              </a:lnSpc>
              <a:buAutoNum type="arabicPeriod" startAt="1"/>
            </a:pPr>
            <a:r>
              <a:rPr lang="en-US" sz="3000">
                <a:solidFill>
                  <a:srgbClr val="000000"/>
                </a:solidFill>
                <a:latin typeface="Tex Gyre Termes"/>
              </a:rPr>
              <a:t>Log msd vs log t graph also gives coherent results</a:t>
            </a:r>
          </a:p>
          <a:p>
            <a:pPr marL="647700" indent="-323850" lvl="1">
              <a:lnSpc>
                <a:spcPts val="4800"/>
              </a:lnSpc>
              <a:buAutoNum type="arabicPeriod" startAt="1"/>
            </a:pPr>
            <a:r>
              <a:rPr lang="en-US" sz="3000">
                <a:solidFill>
                  <a:srgbClr val="000000"/>
                </a:solidFill>
                <a:latin typeface="Tex Gyre Termes"/>
              </a:rPr>
              <a:t>Till the point of saturation the system is deterministic</a:t>
            </a:r>
          </a:p>
          <a:p>
            <a:pPr marL="647700" indent="-323850" lvl="1">
              <a:lnSpc>
                <a:spcPts val="4800"/>
              </a:lnSpc>
              <a:buAutoNum type="arabicPeriod" startAt="1"/>
            </a:pPr>
            <a:r>
              <a:rPr lang="en-US" sz="3000">
                <a:solidFill>
                  <a:srgbClr val="000000"/>
                </a:solidFill>
                <a:latin typeface="Tex Gyre Termes"/>
              </a:rPr>
              <a:t>Post saturation the system is stochastic in nature</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952500" y="-627128"/>
            <a:ext cx="6011508" cy="11483520"/>
          </a:xfrm>
          <a:prstGeom prst="rect">
            <a:avLst/>
          </a:prstGeom>
          <a:solidFill>
            <a:srgbClr val="0A664D"/>
          </a:solidFill>
        </p:spPr>
      </p:sp>
      <p:sp>
        <p:nvSpPr>
          <p:cNvPr name="AutoShape 3" id="3"/>
          <p:cNvSpPr/>
          <p:nvPr/>
        </p:nvSpPr>
        <p:spPr>
          <a:xfrm rot="0">
            <a:off x="5353309" y="-662575"/>
            <a:ext cx="25347" cy="11612150"/>
          </a:xfrm>
          <a:prstGeom prst="rect">
            <a:avLst/>
          </a:prstGeom>
          <a:solidFill>
            <a:srgbClr val="373737">
              <a:alpha val="29804"/>
            </a:srgbClr>
          </a:solidFill>
        </p:spPr>
      </p:sp>
      <p:sp>
        <p:nvSpPr>
          <p:cNvPr name="TextBox 4" id="4"/>
          <p:cNvSpPr txBox="true"/>
          <p:nvPr/>
        </p:nvSpPr>
        <p:spPr>
          <a:xfrm rot="0">
            <a:off x="7090056" y="914400"/>
            <a:ext cx="8866308" cy="1028700"/>
          </a:xfrm>
          <a:prstGeom prst="rect">
            <a:avLst/>
          </a:prstGeom>
        </p:spPr>
        <p:txBody>
          <a:bodyPr anchor="t" rtlCol="false" tIns="0" lIns="0" bIns="0" rIns="0">
            <a:spAutoFit/>
          </a:bodyPr>
          <a:lstStyle/>
          <a:p>
            <a:pPr>
              <a:lnSpc>
                <a:spcPts val="8400"/>
              </a:lnSpc>
            </a:pPr>
            <a:r>
              <a:rPr lang="en-US" sz="6000">
                <a:solidFill>
                  <a:srgbClr val="000000"/>
                </a:solidFill>
                <a:latin typeface="Tex Gyre Termes Bold"/>
              </a:rPr>
              <a:t>What is Diffusion?</a:t>
            </a:r>
          </a:p>
        </p:txBody>
      </p:sp>
      <p:sp>
        <p:nvSpPr>
          <p:cNvPr name="TextBox 5" id="5"/>
          <p:cNvSpPr txBox="true"/>
          <p:nvPr/>
        </p:nvSpPr>
        <p:spPr>
          <a:xfrm rot="0">
            <a:off x="7090056" y="2847682"/>
            <a:ext cx="7662790" cy="5019675"/>
          </a:xfrm>
          <a:prstGeom prst="rect">
            <a:avLst/>
          </a:prstGeom>
        </p:spPr>
        <p:txBody>
          <a:bodyPr anchor="t" rtlCol="false" tIns="0" lIns="0" bIns="0" rIns="0">
            <a:spAutoFit/>
          </a:bodyPr>
          <a:lstStyle/>
          <a:p>
            <a:pPr>
              <a:lnSpc>
                <a:spcPts val="4499"/>
              </a:lnSpc>
            </a:pPr>
            <a:r>
              <a:rPr lang="en-US" sz="2999">
                <a:solidFill>
                  <a:srgbClr val="000000"/>
                </a:solidFill>
                <a:latin typeface="Tex Gyre Termes"/>
              </a:rPr>
              <a:t>Diffusion refers to the random motion of gas molecules (or atoms) which is stochastic in nature and is governed mainly by stochastic models.</a:t>
            </a:r>
          </a:p>
          <a:p>
            <a:pPr>
              <a:lnSpc>
                <a:spcPts val="4499"/>
              </a:lnSpc>
            </a:pPr>
          </a:p>
          <a:p>
            <a:pPr>
              <a:lnSpc>
                <a:spcPts val="4499"/>
              </a:lnSpc>
              <a:spcBef>
                <a:spcPct val="0"/>
              </a:spcBef>
            </a:pPr>
            <a:r>
              <a:rPr lang="en-US" sz="2999">
                <a:solidFill>
                  <a:srgbClr val="000000"/>
                </a:solidFill>
                <a:latin typeface="Tex Gyre Termes"/>
              </a:rPr>
              <a:t>In this project we attempt to make more deterministic models of diffusion in order to increase the applications of diffusion and understand processes involving diffusion more deeply.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3451"/>
            <a:ext cx="8931923" cy="10493903"/>
          </a:xfrm>
          <a:prstGeom prst="rect">
            <a:avLst/>
          </a:prstGeom>
          <a:solidFill>
            <a:srgbClr val="0A664D">
              <a:alpha val="19608"/>
            </a:srgbClr>
          </a:solidFill>
        </p:spPr>
      </p:sp>
      <p:sp>
        <p:nvSpPr>
          <p:cNvPr name="AutoShape 3" id="3"/>
          <p:cNvSpPr/>
          <p:nvPr/>
        </p:nvSpPr>
        <p:spPr>
          <a:xfrm rot="0">
            <a:off x="10937618" y="-133589"/>
            <a:ext cx="25347" cy="11612150"/>
          </a:xfrm>
          <a:prstGeom prst="rect">
            <a:avLst/>
          </a:prstGeom>
          <a:solidFill>
            <a:srgbClr val="373737">
              <a:alpha val="29804"/>
            </a:srgbClr>
          </a:solidFill>
        </p:spPr>
      </p:sp>
      <p:sp>
        <p:nvSpPr>
          <p:cNvPr name="AutoShape 4" id="4"/>
          <p:cNvSpPr/>
          <p:nvPr/>
        </p:nvSpPr>
        <p:spPr>
          <a:xfrm rot="0">
            <a:off x="1952143" y="-392601"/>
            <a:ext cx="9525" cy="11251833"/>
          </a:xfrm>
          <a:prstGeom prst="rect">
            <a:avLst/>
          </a:prstGeom>
          <a:solidFill>
            <a:srgbClr val="373737"/>
          </a:solidFill>
        </p:spPr>
      </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108865" y="1104735"/>
            <a:ext cx="4567750" cy="4567750"/>
          </a:xfrm>
          <a:prstGeom prst="rect">
            <a:avLst/>
          </a:prstGeom>
        </p:spPr>
      </p:pic>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1601139" y="1028700"/>
            <a:ext cx="4643786" cy="4643786"/>
          </a:xfrm>
          <a:prstGeom prst="rect">
            <a:avLst/>
          </a:prstGeom>
        </p:spPr>
      </p:pic>
      <p:sp>
        <p:nvSpPr>
          <p:cNvPr name="TextBox 7" id="7"/>
          <p:cNvSpPr txBox="true"/>
          <p:nvPr/>
        </p:nvSpPr>
        <p:spPr>
          <a:xfrm rot="-5400000">
            <a:off x="-2428044" y="4207982"/>
            <a:ext cx="6905933" cy="547370"/>
          </a:xfrm>
          <a:prstGeom prst="rect">
            <a:avLst/>
          </a:prstGeom>
        </p:spPr>
        <p:txBody>
          <a:bodyPr anchor="t" rtlCol="false" tIns="0" lIns="0" bIns="0" rIns="0">
            <a:spAutoFit/>
          </a:bodyPr>
          <a:lstStyle/>
          <a:p>
            <a:pPr algn="r">
              <a:lnSpc>
                <a:spcPts val="4419"/>
              </a:lnSpc>
            </a:pPr>
            <a:r>
              <a:rPr lang="en-US" sz="3399">
                <a:solidFill>
                  <a:srgbClr val="373737"/>
                </a:solidFill>
                <a:latin typeface="Tex Gyre Termes Bold"/>
              </a:rPr>
              <a:t>Particle Diffusion </a:t>
            </a:r>
          </a:p>
        </p:txBody>
      </p:sp>
      <p:sp>
        <p:nvSpPr>
          <p:cNvPr name="TextBox 8" id="8"/>
          <p:cNvSpPr txBox="true"/>
          <p:nvPr/>
        </p:nvSpPr>
        <p:spPr>
          <a:xfrm rot="-5400000">
            <a:off x="6725403" y="4055582"/>
            <a:ext cx="6601133" cy="547370"/>
          </a:xfrm>
          <a:prstGeom prst="rect">
            <a:avLst/>
          </a:prstGeom>
        </p:spPr>
        <p:txBody>
          <a:bodyPr anchor="t" rtlCol="false" tIns="0" lIns="0" bIns="0" rIns="0">
            <a:spAutoFit/>
          </a:bodyPr>
          <a:lstStyle/>
          <a:p>
            <a:pPr algn="r">
              <a:lnSpc>
                <a:spcPts val="4419"/>
              </a:lnSpc>
            </a:pPr>
            <a:r>
              <a:rPr lang="en-US" sz="3399">
                <a:solidFill>
                  <a:srgbClr val="373737"/>
                </a:solidFill>
                <a:latin typeface="Tex Gyre Termes Bold"/>
              </a:rPr>
              <a:t>Bulk Diffusion</a:t>
            </a:r>
          </a:p>
        </p:txBody>
      </p:sp>
      <p:sp>
        <p:nvSpPr>
          <p:cNvPr name="TextBox 9" id="9"/>
          <p:cNvSpPr txBox="true"/>
          <p:nvPr/>
        </p:nvSpPr>
        <p:spPr>
          <a:xfrm rot="0">
            <a:off x="10962964" y="6791633"/>
            <a:ext cx="6296336" cy="1647825"/>
          </a:xfrm>
          <a:prstGeom prst="rect">
            <a:avLst/>
          </a:prstGeom>
        </p:spPr>
        <p:txBody>
          <a:bodyPr anchor="t" rtlCol="false" tIns="0" lIns="0" bIns="0" rIns="0">
            <a:spAutoFit/>
          </a:bodyPr>
          <a:lstStyle/>
          <a:p>
            <a:pPr marL="647698" indent="-323849" lvl="1">
              <a:lnSpc>
                <a:spcPts val="4499"/>
              </a:lnSpc>
              <a:buFont typeface="Arial"/>
              <a:buChar char="•"/>
            </a:pPr>
            <a:r>
              <a:rPr lang="en-US" sz="2999">
                <a:solidFill>
                  <a:srgbClr val="373737"/>
                </a:solidFill>
                <a:latin typeface="Tex Gyre Termes"/>
              </a:rPr>
              <a:t>Net movement of a substance in a bulk material </a:t>
            </a:r>
          </a:p>
          <a:p>
            <a:pPr marL="647698" indent="-323849" lvl="1">
              <a:lnSpc>
                <a:spcPts val="4499"/>
              </a:lnSpc>
              <a:buFont typeface="Arial"/>
              <a:buChar char="•"/>
            </a:pPr>
            <a:r>
              <a:rPr lang="en-US" sz="2999">
                <a:solidFill>
                  <a:srgbClr val="373737"/>
                </a:solidFill>
                <a:latin typeface="Tex Gyre Termes"/>
              </a:rPr>
              <a:t>Occurs on a macro-scale</a:t>
            </a:r>
          </a:p>
        </p:txBody>
      </p:sp>
      <p:sp>
        <p:nvSpPr>
          <p:cNvPr name="TextBox 10" id="10"/>
          <p:cNvSpPr txBox="true"/>
          <p:nvPr/>
        </p:nvSpPr>
        <p:spPr>
          <a:xfrm rot="0">
            <a:off x="1952143" y="6791633"/>
            <a:ext cx="6979779" cy="2209800"/>
          </a:xfrm>
          <a:prstGeom prst="rect">
            <a:avLst/>
          </a:prstGeom>
        </p:spPr>
        <p:txBody>
          <a:bodyPr anchor="t" rtlCol="false" tIns="0" lIns="0" bIns="0" rIns="0">
            <a:spAutoFit/>
          </a:bodyPr>
          <a:lstStyle/>
          <a:p>
            <a:pPr marL="647698" indent="-323849" lvl="1">
              <a:lnSpc>
                <a:spcPts val="4499"/>
              </a:lnSpc>
              <a:buFont typeface="Arial"/>
              <a:buChar char="•"/>
            </a:pPr>
            <a:r>
              <a:rPr lang="en-US" sz="2999">
                <a:solidFill>
                  <a:srgbClr val="373737"/>
                </a:solidFill>
                <a:latin typeface="Tex Gyre Termes"/>
              </a:rPr>
              <a:t>Random movement of particles of individual particles in a fluid medium</a:t>
            </a:r>
          </a:p>
          <a:p>
            <a:pPr marL="647698" indent="-323849" lvl="1">
              <a:lnSpc>
                <a:spcPts val="4499"/>
              </a:lnSpc>
              <a:buFont typeface="Arial"/>
              <a:buChar char="•"/>
            </a:pPr>
            <a:r>
              <a:rPr lang="en-US" sz="2999">
                <a:solidFill>
                  <a:srgbClr val="373737"/>
                </a:solidFill>
                <a:latin typeface="Tex Gyre Termes"/>
              </a:rPr>
              <a:t>Occurs on a micro-scale</a:t>
            </a:r>
          </a:p>
          <a:p>
            <a:pPr marL="647698" indent="-323849" lvl="1">
              <a:lnSpc>
                <a:spcPts val="4499"/>
              </a:lnSpc>
              <a:buFont typeface="Arial"/>
              <a:buChar char="•"/>
            </a:pPr>
            <a:r>
              <a:rPr lang="en-US" sz="2999">
                <a:solidFill>
                  <a:srgbClr val="373737"/>
                </a:solidFill>
                <a:latin typeface="Tex Gyre Termes"/>
              </a:rPr>
              <a:t>Follows zig-zag or Brownian motion</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video>
              <p:cMediaNode vol="0">
                <p:cTn fill="hold" display="false">
                  <p:stCondLst>
                    <p:cond delay="indefinite"/>
                  </p:stCondLst>
                </p:cTn>
                <p:tgtEl>
                  <p:spTgt spid="6"/>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52500" y="-627128"/>
            <a:ext cx="6011508" cy="11483520"/>
          </a:xfrm>
          <a:prstGeom prst="rect">
            <a:avLst/>
          </a:prstGeom>
          <a:solidFill>
            <a:srgbClr val="0A664D"/>
          </a:solidFill>
        </p:spPr>
      </p:sp>
      <p:sp>
        <p:nvSpPr>
          <p:cNvPr name="AutoShape 3" id="3"/>
          <p:cNvSpPr/>
          <p:nvPr/>
        </p:nvSpPr>
        <p:spPr>
          <a:xfrm rot="0">
            <a:off x="5353309" y="-662575"/>
            <a:ext cx="25347" cy="11612150"/>
          </a:xfrm>
          <a:prstGeom prst="rect">
            <a:avLst/>
          </a:prstGeom>
          <a:solidFill>
            <a:srgbClr val="373737">
              <a:alpha val="29804"/>
            </a:srgbClr>
          </a:solidFill>
        </p:spPr>
      </p:sp>
      <p:sp>
        <p:nvSpPr>
          <p:cNvPr name="Freeform 4" id="4"/>
          <p:cNvSpPr/>
          <p:nvPr/>
        </p:nvSpPr>
        <p:spPr>
          <a:xfrm flipH="false" flipV="false" rot="0">
            <a:off x="7090056" y="2792302"/>
            <a:ext cx="8655647" cy="1303001"/>
          </a:xfrm>
          <a:custGeom>
            <a:avLst/>
            <a:gdLst/>
            <a:ahLst/>
            <a:cxnLst/>
            <a:rect r="r" b="b" t="t" l="l"/>
            <a:pathLst>
              <a:path h="1303001" w="8655647">
                <a:moveTo>
                  <a:pt x="0" y="0"/>
                </a:moveTo>
                <a:lnTo>
                  <a:pt x="8655647" y="0"/>
                </a:lnTo>
                <a:lnTo>
                  <a:pt x="8655647" y="1303001"/>
                </a:lnTo>
                <a:lnTo>
                  <a:pt x="0" y="1303001"/>
                </a:lnTo>
                <a:lnTo>
                  <a:pt x="0" y="0"/>
                </a:lnTo>
                <a:close/>
              </a:path>
            </a:pathLst>
          </a:custGeom>
          <a:blipFill>
            <a:blip r:embed="rId2"/>
            <a:stretch>
              <a:fillRect l="0" t="0" r="0" b="0"/>
            </a:stretch>
          </a:blipFill>
        </p:spPr>
      </p:sp>
      <p:sp>
        <p:nvSpPr>
          <p:cNvPr name="TextBox 5" id="5"/>
          <p:cNvSpPr txBox="true"/>
          <p:nvPr/>
        </p:nvSpPr>
        <p:spPr>
          <a:xfrm rot="0">
            <a:off x="7090056" y="914400"/>
            <a:ext cx="8866308" cy="1028700"/>
          </a:xfrm>
          <a:prstGeom prst="rect">
            <a:avLst/>
          </a:prstGeom>
        </p:spPr>
        <p:txBody>
          <a:bodyPr anchor="t" rtlCol="false" tIns="0" lIns="0" bIns="0" rIns="0">
            <a:spAutoFit/>
          </a:bodyPr>
          <a:lstStyle/>
          <a:p>
            <a:pPr>
              <a:lnSpc>
                <a:spcPts val="8400"/>
              </a:lnSpc>
            </a:pPr>
            <a:r>
              <a:rPr lang="en-US" sz="6000">
                <a:solidFill>
                  <a:srgbClr val="000000"/>
                </a:solidFill>
                <a:latin typeface="Tex Gyre Termes Bold"/>
              </a:rPr>
              <a:t>Transport Equations </a:t>
            </a:r>
          </a:p>
        </p:txBody>
      </p:sp>
      <p:sp>
        <p:nvSpPr>
          <p:cNvPr name="AutoShape 6" id="6"/>
          <p:cNvSpPr/>
          <p:nvPr/>
        </p:nvSpPr>
        <p:spPr>
          <a:xfrm flipV="true">
            <a:off x="7932074" y="4095303"/>
            <a:ext cx="2327772" cy="2450409"/>
          </a:xfrm>
          <a:prstGeom prst="line">
            <a:avLst/>
          </a:prstGeom>
          <a:ln cap="flat" w="38100">
            <a:solidFill>
              <a:srgbClr val="000000"/>
            </a:solidFill>
            <a:prstDash val="solid"/>
            <a:headEnd type="none" len="sm" w="sm"/>
            <a:tailEnd type="arrow" len="sm" w="med"/>
          </a:ln>
        </p:spPr>
      </p:sp>
      <p:sp>
        <p:nvSpPr>
          <p:cNvPr name="AutoShape 7" id="7"/>
          <p:cNvSpPr/>
          <p:nvPr/>
        </p:nvSpPr>
        <p:spPr>
          <a:xfrm flipV="true">
            <a:off x="12605768" y="4095303"/>
            <a:ext cx="0" cy="3379796"/>
          </a:xfrm>
          <a:prstGeom prst="line">
            <a:avLst/>
          </a:prstGeom>
          <a:ln cap="flat" w="38100">
            <a:solidFill>
              <a:srgbClr val="000000"/>
            </a:solidFill>
            <a:prstDash val="solid"/>
            <a:headEnd type="none" len="sm" w="sm"/>
            <a:tailEnd type="arrow" len="sm" w="med"/>
          </a:ln>
        </p:spPr>
      </p:sp>
      <p:sp>
        <p:nvSpPr>
          <p:cNvPr name="AutoShape 8" id="8"/>
          <p:cNvSpPr/>
          <p:nvPr/>
        </p:nvSpPr>
        <p:spPr>
          <a:xfrm flipH="true" flipV="true">
            <a:off x="14761426" y="4142364"/>
            <a:ext cx="2389877" cy="2389877"/>
          </a:xfrm>
          <a:prstGeom prst="line">
            <a:avLst/>
          </a:prstGeom>
          <a:ln cap="flat" w="38100">
            <a:solidFill>
              <a:srgbClr val="000000"/>
            </a:solidFill>
            <a:prstDash val="solid"/>
            <a:headEnd type="none" len="sm" w="sm"/>
            <a:tailEnd type="arrow" len="sm" w="med"/>
          </a:ln>
        </p:spPr>
      </p:sp>
      <p:sp>
        <p:nvSpPr>
          <p:cNvPr name="TextBox 9" id="9"/>
          <p:cNvSpPr txBox="true"/>
          <p:nvPr/>
        </p:nvSpPr>
        <p:spPr>
          <a:xfrm rot="0">
            <a:off x="6910965" y="6753505"/>
            <a:ext cx="2042220" cy="405765"/>
          </a:xfrm>
          <a:prstGeom prst="rect">
            <a:avLst/>
          </a:prstGeom>
        </p:spPr>
        <p:txBody>
          <a:bodyPr anchor="t" rtlCol="false" tIns="0" lIns="0" bIns="0" rIns="0">
            <a:spAutoFit/>
          </a:bodyPr>
          <a:lstStyle/>
          <a:p>
            <a:pPr algn="ctr">
              <a:lnSpc>
                <a:spcPts val="3359"/>
              </a:lnSpc>
              <a:spcBef>
                <a:spcPct val="0"/>
              </a:spcBef>
            </a:pPr>
            <a:r>
              <a:rPr lang="en-US" sz="2400" spc="144">
                <a:solidFill>
                  <a:srgbClr val="000000"/>
                </a:solidFill>
                <a:latin typeface="Tex Gyre Termes"/>
              </a:rPr>
              <a:t>Diffusive term</a:t>
            </a:r>
          </a:p>
        </p:txBody>
      </p:sp>
      <p:sp>
        <p:nvSpPr>
          <p:cNvPr name="TextBox 10" id="10"/>
          <p:cNvSpPr txBox="true"/>
          <p:nvPr/>
        </p:nvSpPr>
        <p:spPr>
          <a:xfrm rot="0">
            <a:off x="11272231" y="7913127"/>
            <a:ext cx="2667074" cy="405765"/>
          </a:xfrm>
          <a:prstGeom prst="rect">
            <a:avLst/>
          </a:prstGeom>
        </p:spPr>
        <p:txBody>
          <a:bodyPr anchor="t" rtlCol="false" tIns="0" lIns="0" bIns="0" rIns="0">
            <a:spAutoFit/>
          </a:bodyPr>
          <a:lstStyle/>
          <a:p>
            <a:pPr algn="ctr">
              <a:lnSpc>
                <a:spcPts val="3359"/>
              </a:lnSpc>
              <a:spcBef>
                <a:spcPct val="0"/>
              </a:spcBef>
            </a:pPr>
            <a:r>
              <a:rPr lang="en-US" sz="2400" spc="144">
                <a:solidFill>
                  <a:srgbClr val="000000"/>
                </a:solidFill>
                <a:latin typeface="Tex Gyre Termes"/>
              </a:rPr>
              <a:t>Gravitational term </a:t>
            </a:r>
          </a:p>
        </p:txBody>
      </p:sp>
      <p:sp>
        <p:nvSpPr>
          <p:cNvPr name="TextBox 11" id="11"/>
          <p:cNvSpPr txBox="true"/>
          <p:nvPr/>
        </p:nvSpPr>
        <p:spPr>
          <a:xfrm rot="0">
            <a:off x="15286117" y="6932575"/>
            <a:ext cx="3001883" cy="824865"/>
          </a:xfrm>
          <a:prstGeom prst="rect">
            <a:avLst/>
          </a:prstGeom>
        </p:spPr>
        <p:txBody>
          <a:bodyPr anchor="t" rtlCol="false" tIns="0" lIns="0" bIns="0" rIns="0">
            <a:spAutoFit/>
          </a:bodyPr>
          <a:lstStyle/>
          <a:p>
            <a:pPr algn="ctr">
              <a:lnSpc>
                <a:spcPts val="3359"/>
              </a:lnSpc>
              <a:spcBef>
                <a:spcPct val="0"/>
              </a:spcBef>
            </a:pPr>
            <a:r>
              <a:rPr lang="en-US" sz="2400" spc="144">
                <a:solidFill>
                  <a:srgbClr val="000000"/>
                </a:solidFill>
                <a:latin typeface="Tex Gyre Termes"/>
              </a:rPr>
              <a:t>Electric Potential Term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52500" y="-627128"/>
            <a:ext cx="6011508" cy="11483520"/>
          </a:xfrm>
          <a:prstGeom prst="rect">
            <a:avLst/>
          </a:prstGeom>
          <a:solidFill>
            <a:srgbClr val="0A664D"/>
          </a:solidFill>
        </p:spPr>
      </p:sp>
      <p:sp>
        <p:nvSpPr>
          <p:cNvPr name="AutoShape 3" id="3"/>
          <p:cNvSpPr/>
          <p:nvPr/>
        </p:nvSpPr>
        <p:spPr>
          <a:xfrm rot="0">
            <a:off x="5353309" y="-662575"/>
            <a:ext cx="25347" cy="11612150"/>
          </a:xfrm>
          <a:prstGeom prst="rect">
            <a:avLst/>
          </a:prstGeom>
          <a:solidFill>
            <a:srgbClr val="373737">
              <a:alpha val="29804"/>
            </a:srgbClr>
          </a:solidFill>
        </p:spPr>
      </p:sp>
      <p:sp>
        <p:nvSpPr>
          <p:cNvPr name="Freeform 4" id="4"/>
          <p:cNvSpPr/>
          <p:nvPr/>
        </p:nvSpPr>
        <p:spPr>
          <a:xfrm flipH="false" flipV="false" rot="0">
            <a:off x="7090056" y="3670032"/>
            <a:ext cx="8892915" cy="3870065"/>
          </a:xfrm>
          <a:custGeom>
            <a:avLst/>
            <a:gdLst/>
            <a:ahLst/>
            <a:cxnLst/>
            <a:rect r="r" b="b" t="t" l="l"/>
            <a:pathLst>
              <a:path h="3870065" w="8892915">
                <a:moveTo>
                  <a:pt x="0" y="0"/>
                </a:moveTo>
                <a:lnTo>
                  <a:pt x="8892915" y="0"/>
                </a:lnTo>
                <a:lnTo>
                  <a:pt x="8892915" y="3870065"/>
                </a:lnTo>
                <a:lnTo>
                  <a:pt x="0" y="3870065"/>
                </a:lnTo>
                <a:lnTo>
                  <a:pt x="0" y="0"/>
                </a:lnTo>
                <a:close/>
              </a:path>
            </a:pathLst>
          </a:custGeom>
          <a:blipFill>
            <a:blip r:embed="rId2"/>
            <a:stretch>
              <a:fillRect l="0" t="0" r="0" b="0"/>
            </a:stretch>
          </a:blipFill>
        </p:spPr>
      </p:sp>
      <p:sp>
        <p:nvSpPr>
          <p:cNvPr name="TextBox 5" id="5"/>
          <p:cNvSpPr txBox="true"/>
          <p:nvPr/>
        </p:nvSpPr>
        <p:spPr>
          <a:xfrm rot="0">
            <a:off x="7090056" y="914400"/>
            <a:ext cx="8866308" cy="1028700"/>
          </a:xfrm>
          <a:prstGeom prst="rect">
            <a:avLst/>
          </a:prstGeom>
        </p:spPr>
        <p:txBody>
          <a:bodyPr anchor="t" rtlCol="false" tIns="0" lIns="0" bIns="0" rIns="0">
            <a:spAutoFit/>
          </a:bodyPr>
          <a:lstStyle/>
          <a:p>
            <a:pPr>
              <a:lnSpc>
                <a:spcPts val="8400"/>
              </a:lnSpc>
            </a:pPr>
            <a:r>
              <a:rPr lang="en-US" sz="6000">
                <a:solidFill>
                  <a:srgbClr val="000000"/>
                </a:solidFill>
                <a:latin typeface="Tex Gyre Termes Bold"/>
              </a:rPr>
              <a:t>Special Case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3451"/>
            <a:ext cx="8931923" cy="10493903"/>
          </a:xfrm>
          <a:prstGeom prst="rect">
            <a:avLst/>
          </a:prstGeom>
          <a:solidFill>
            <a:srgbClr val="0A664D">
              <a:alpha val="19608"/>
            </a:srgbClr>
          </a:solidFill>
        </p:spPr>
      </p:sp>
      <p:sp>
        <p:nvSpPr>
          <p:cNvPr name="AutoShape 3" id="3"/>
          <p:cNvSpPr/>
          <p:nvPr/>
        </p:nvSpPr>
        <p:spPr>
          <a:xfrm rot="0">
            <a:off x="10937618" y="-133589"/>
            <a:ext cx="25347" cy="11612150"/>
          </a:xfrm>
          <a:prstGeom prst="rect">
            <a:avLst/>
          </a:prstGeom>
          <a:solidFill>
            <a:srgbClr val="373737">
              <a:alpha val="29804"/>
            </a:srgbClr>
          </a:solidFill>
        </p:spPr>
      </p:sp>
      <p:sp>
        <p:nvSpPr>
          <p:cNvPr name="AutoShape 4" id="4"/>
          <p:cNvSpPr/>
          <p:nvPr/>
        </p:nvSpPr>
        <p:spPr>
          <a:xfrm rot="0">
            <a:off x="1952143" y="-392601"/>
            <a:ext cx="9525" cy="11251833"/>
          </a:xfrm>
          <a:prstGeom prst="rect">
            <a:avLst/>
          </a:prstGeom>
          <a:solidFill>
            <a:srgbClr val="373737"/>
          </a:solidFill>
        </p:spPr>
      </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8950"/>
          <a:stretch>
            <a:fillRect/>
          </a:stretch>
        </p:blipFill>
        <p:spPr>
          <a:xfrm flipH="false" flipV="false" rot="0">
            <a:off x="2501976" y="703037"/>
            <a:ext cx="5899164" cy="5371148"/>
          </a:xfrm>
          <a:prstGeom prst="rect">
            <a:avLst/>
          </a:prstGeom>
        </p:spPr>
      </p:pic>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1305846" y="2997695"/>
            <a:ext cx="6131200" cy="781831"/>
          </a:xfrm>
          <a:prstGeom prst="rect">
            <a:avLst/>
          </a:prstGeom>
        </p:spPr>
      </p:pic>
      <p:sp>
        <p:nvSpPr>
          <p:cNvPr name="TextBox 7" id="7"/>
          <p:cNvSpPr txBox="true"/>
          <p:nvPr/>
        </p:nvSpPr>
        <p:spPr>
          <a:xfrm rot="-5400000">
            <a:off x="-2428044" y="4207982"/>
            <a:ext cx="6905933" cy="547370"/>
          </a:xfrm>
          <a:prstGeom prst="rect">
            <a:avLst/>
          </a:prstGeom>
        </p:spPr>
        <p:txBody>
          <a:bodyPr anchor="t" rtlCol="false" tIns="0" lIns="0" bIns="0" rIns="0">
            <a:spAutoFit/>
          </a:bodyPr>
          <a:lstStyle/>
          <a:p>
            <a:pPr algn="r">
              <a:lnSpc>
                <a:spcPts val="4419"/>
              </a:lnSpc>
            </a:pPr>
            <a:r>
              <a:rPr lang="en-US" sz="3399">
                <a:solidFill>
                  <a:srgbClr val="373737"/>
                </a:solidFill>
                <a:latin typeface="Tex Gyre Termes Bold"/>
              </a:rPr>
              <a:t>Particle Diffusion in 3 D </a:t>
            </a:r>
          </a:p>
        </p:txBody>
      </p:sp>
      <p:sp>
        <p:nvSpPr>
          <p:cNvPr name="TextBox 8" id="8"/>
          <p:cNvSpPr txBox="true"/>
          <p:nvPr/>
        </p:nvSpPr>
        <p:spPr>
          <a:xfrm rot="-5400000">
            <a:off x="6725403" y="4055582"/>
            <a:ext cx="6601133" cy="547370"/>
          </a:xfrm>
          <a:prstGeom prst="rect">
            <a:avLst/>
          </a:prstGeom>
        </p:spPr>
        <p:txBody>
          <a:bodyPr anchor="t" rtlCol="false" tIns="0" lIns="0" bIns="0" rIns="0">
            <a:spAutoFit/>
          </a:bodyPr>
          <a:lstStyle/>
          <a:p>
            <a:pPr algn="r">
              <a:lnSpc>
                <a:spcPts val="4419"/>
              </a:lnSpc>
            </a:pPr>
            <a:r>
              <a:rPr lang="en-US" sz="3399">
                <a:solidFill>
                  <a:srgbClr val="373737"/>
                </a:solidFill>
                <a:latin typeface="Tex Gyre Termes Bold"/>
              </a:rPr>
              <a:t>Single File Diffusion</a:t>
            </a:r>
          </a:p>
        </p:txBody>
      </p:sp>
      <p:sp>
        <p:nvSpPr>
          <p:cNvPr name="TextBox 9" id="9"/>
          <p:cNvSpPr txBox="true"/>
          <p:nvPr/>
        </p:nvSpPr>
        <p:spPr>
          <a:xfrm rot="0">
            <a:off x="10937618" y="7520296"/>
            <a:ext cx="6499427" cy="523875"/>
          </a:xfrm>
          <a:prstGeom prst="rect">
            <a:avLst/>
          </a:prstGeom>
        </p:spPr>
        <p:txBody>
          <a:bodyPr anchor="t" rtlCol="false" tIns="0" lIns="0" bIns="0" rIns="0">
            <a:spAutoFit/>
          </a:bodyPr>
          <a:lstStyle/>
          <a:p>
            <a:pPr marL="647698" indent="-323849" lvl="1">
              <a:lnSpc>
                <a:spcPts val="4499"/>
              </a:lnSpc>
              <a:buFont typeface="Arial"/>
              <a:buChar char="•"/>
            </a:pPr>
            <a:r>
              <a:rPr lang="en-US" sz="2999">
                <a:solidFill>
                  <a:srgbClr val="373737"/>
                </a:solidFill>
                <a:latin typeface="Tex Gyre Termes"/>
              </a:rPr>
              <a:t>One Dimensional motion of particles</a:t>
            </a:r>
          </a:p>
        </p:txBody>
      </p:sp>
      <p:sp>
        <p:nvSpPr>
          <p:cNvPr name="TextBox 10" id="10"/>
          <p:cNvSpPr txBox="true"/>
          <p:nvPr/>
        </p:nvSpPr>
        <p:spPr>
          <a:xfrm rot="0">
            <a:off x="1952143" y="7801283"/>
            <a:ext cx="6979779" cy="523875"/>
          </a:xfrm>
          <a:prstGeom prst="rect">
            <a:avLst/>
          </a:prstGeom>
        </p:spPr>
        <p:txBody>
          <a:bodyPr anchor="t" rtlCol="false" tIns="0" lIns="0" bIns="0" rIns="0">
            <a:spAutoFit/>
          </a:bodyPr>
          <a:lstStyle/>
          <a:p>
            <a:pPr marL="647698" indent="-323849" lvl="1">
              <a:lnSpc>
                <a:spcPts val="4499"/>
              </a:lnSpc>
              <a:buFont typeface="Arial"/>
              <a:buChar char="•"/>
            </a:pPr>
            <a:r>
              <a:rPr lang="en-US" sz="2999">
                <a:solidFill>
                  <a:srgbClr val="373737"/>
                </a:solidFill>
                <a:latin typeface="Tex Gyre Termes"/>
              </a:rPr>
              <a:t>Three dimensional motion of particles</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video>
              <p:cMediaNode vol="0">
                <p:cTn fill="hold" display="false">
                  <p:stCondLst>
                    <p:cond delay="indefinite"/>
                  </p:stCondLst>
                </p:cTn>
                <p:tgtEl>
                  <p:spTgt spid="6"/>
                </p:tgtEl>
              </p:cMediaNode>
            </p:video>
          </p:childTnLst>
        </p:cTn>
      </p:par>
    </p:tnLst>
  </p:timing>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9116291" y="-610588"/>
            <a:ext cx="25347" cy="11612150"/>
          </a:xfrm>
          <a:prstGeom prst="rect">
            <a:avLst/>
          </a:prstGeom>
          <a:solidFill>
            <a:srgbClr val="FFFFFF">
              <a:alpha val="29804"/>
            </a:srgbClr>
          </a:solidFill>
        </p:spPr>
      </p:sp>
      <p:sp>
        <p:nvSpPr>
          <p:cNvPr name="TextBox 3" id="3"/>
          <p:cNvSpPr txBox="true"/>
          <p:nvPr/>
        </p:nvSpPr>
        <p:spPr>
          <a:xfrm rot="0">
            <a:off x="3811377" y="628650"/>
            <a:ext cx="10665246" cy="857250"/>
          </a:xfrm>
          <a:prstGeom prst="rect">
            <a:avLst/>
          </a:prstGeom>
        </p:spPr>
        <p:txBody>
          <a:bodyPr anchor="t" rtlCol="false" tIns="0" lIns="0" bIns="0" rIns="0">
            <a:spAutoFit/>
          </a:bodyPr>
          <a:lstStyle/>
          <a:p>
            <a:pPr algn="ctr">
              <a:lnSpc>
                <a:spcPts val="6600"/>
              </a:lnSpc>
            </a:pPr>
            <a:r>
              <a:rPr lang="en-US" sz="6000">
                <a:solidFill>
                  <a:srgbClr val="373737"/>
                </a:solidFill>
                <a:latin typeface="Tex Gyre Termes Bold"/>
              </a:rPr>
              <a:t>Motivation of this project</a:t>
            </a:r>
          </a:p>
        </p:txBody>
      </p:sp>
      <p:sp>
        <p:nvSpPr>
          <p:cNvPr name="TextBox 4" id="4"/>
          <p:cNvSpPr txBox="true"/>
          <p:nvPr/>
        </p:nvSpPr>
        <p:spPr>
          <a:xfrm rot="0">
            <a:off x="1028700" y="2366562"/>
            <a:ext cx="16230600" cy="4457700"/>
          </a:xfrm>
          <a:prstGeom prst="rect">
            <a:avLst/>
          </a:prstGeom>
        </p:spPr>
        <p:txBody>
          <a:bodyPr anchor="t" rtlCol="false" tIns="0" lIns="0" bIns="0" rIns="0">
            <a:spAutoFit/>
          </a:bodyPr>
          <a:lstStyle/>
          <a:p>
            <a:pPr>
              <a:lnSpc>
                <a:spcPts val="4499"/>
              </a:lnSpc>
            </a:pPr>
            <a:r>
              <a:rPr lang="en-US" sz="2999">
                <a:solidFill>
                  <a:srgbClr val="373737"/>
                </a:solidFill>
                <a:latin typeface="Tex Gyre Termes"/>
              </a:rPr>
              <a:t>Use Cases of Single-File Diffusion in Biology:</a:t>
            </a:r>
          </a:p>
          <a:p>
            <a:pPr marL="647698" indent="-323849" lvl="1">
              <a:lnSpc>
                <a:spcPts val="4499"/>
              </a:lnSpc>
              <a:buFont typeface="Arial"/>
              <a:buChar char="•"/>
            </a:pPr>
            <a:r>
              <a:rPr lang="en-US" sz="2999">
                <a:solidFill>
                  <a:srgbClr val="373737"/>
                </a:solidFill>
                <a:latin typeface="Tex Gyre Termes Bold"/>
              </a:rPr>
              <a:t>Ion Channels</a:t>
            </a:r>
            <a:r>
              <a:rPr lang="en-US" sz="2999">
                <a:solidFill>
                  <a:srgbClr val="373737"/>
                </a:solidFill>
                <a:latin typeface="Tex Gyre Termes"/>
              </a:rPr>
              <a:t>: Ion channels are protein structures that allow the passage of ions (e.g., sodium, potassium, calcium) across cell membranes. In many cases, ions move through these channels in a single-file fashion.</a:t>
            </a:r>
          </a:p>
          <a:p>
            <a:pPr marL="647698" indent="-323849" lvl="1">
              <a:lnSpc>
                <a:spcPts val="4499"/>
              </a:lnSpc>
              <a:buFont typeface="Arial"/>
              <a:buChar char="•"/>
            </a:pPr>
            <a:r>
              <a:rPr lang="en-US" sz="2999">
                <a:solidFill>
                  <a:srgbClr val="373737"/>
                </a:solidFill>
                <a:latin typeface="Tex Gyre Termes Bold"/>
              </a:rPr>
              <a:t>Protein Transport</a:t>
            </a:r>
            <a:r>
              <a:rPr lang="en-US" sz="2999">
                <a:solidFill>
                  <a:srgbClr val="373737"/>
                </a:solidFill>
                <a:latin typeface="Tex Gyre Termes"/>
              </a:rPr>
              <a:t>: In many biological processes, proteins and other macromolecules need to be transported through narrow channels or pores within cellular structures.</a:t>
            </a:r>
          </a:p>
          <a:p>
            <a:pPr marL="647698" indent="-323849" lvl="1">
              <a:lnSpc>
                <a:spcPts val="4499"/>
              </a:lnSpc>
              <a:buFont typeface="Arial"/>
              <a:buChar char="•"/>
            </a:pPr>
            <a:r>
              <a:rPr lang="en-US" sz="2999">
                <a:solidFill>
                  <a:srgbClr val="373737"/>
                </a:solidFill>
                <a:latin typeface="Tex Gyre Termes Bold"/>
              </a:rPr>
              <a:t>Transport Across Cell Membranes</a:t>
            </a:r>
            <a:r>
              <a:rPr lang="en-US" sz="2999">
                <a:solidFill>
                  <a:srgbClr val="373737"/>
                </a:solidFill>
                <a:latin typeface="Tex Gyre Termes"/>
              </a:rPr>
              <a:t>: Small molecules and ions often need to traverse cellular membranes to enter or exit cells. </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70704" y="2600531"/>
            <a:ext cx="15254620" cy="3638550"/>
          </a:xfrm>
          <a:prstGeom prst="rect">
            <a:avLst/>
          </a:prstGeom>
        </p:spPr>
        <p:txBody>
          <a:bodyPr anchor="t" rtlCol="false" tIns="0" lIns="0" bIns="0" rIns="0">
            <a:spAutoFit/>
          </a:bodyPr>
          <a:lstStyle/>
          <a:p>
            <a:pPr>
              <a:lnSpc>
                <a:spcPts val="4199"/>
              </a:lnSpc>
            </a:pPr>
            <a:r>
              <a:rPr lang="en-US" sz="2999" spc="179">
                <a:solidFill>
                  <a:srgbClr val="000000"/>
                </a:solidFill>
                <a:latin typeface="Tex Gyre Termes"/>
              </a:rPr>
              <a:t>While prior research about diffusion in Hamiltonian systems exists, the conclusions drawn are from stochastic models or are deterministic for very ideal, one-dimensional motion.  </a:t>
            </a:r>
          </a:p>
          <a:p>
            <a:pPr>
              <a:lnSpc>
                <a:spcPts val="4199"/>
              </a:lnSpc>
            </a:pPr>
            <a:r>
              <a:rPr lang="en-US" sz="2999" spc="179">
                <a:solidFill>
                  <a:srgbClr val="000000"/>
                </a:solidFill>
                <a:latin typeface="Tex Gyre Termes"/>
              </a:rPr>
              <a:t> Amongst other tasks, this project is based upon these two activities:</a:t>
            </a:r>
          </a:p>
          <a:p>
            <a:pPr marL="647697" indent="-323848" lvl="1">
              <a:lnSpc>
                <a:spcPts val="4199"/>
              </a:lnSpc>
              <a:buAutoNum type="arabicPeriod" startAt="1"/>
            </a:pPr>
            <a:r>
              <a:rPr lang="en-US" sz="2999" spc="179">
                <a:solidFill>
                  <a:srgbClr val="000000"/>
                </a:solidFill>
                <a:latin typeface="Tex Gyre Termes Bold"/>
              </a:rPr>
              <a:t>Verifying results for deterministic one-dimensional systems with stochastic models through simulations  </a:t>
            </a:r>
          </a:p>
          <a:p>
            <a:pPr marL="647697" indent="-323848" lvl="1">
              <a:lnSpc>
                <a:spcPts val="4199"/>
              </a:lnSpc>
              <a:spcBef>
                <a:spcPct val="0"/>
              </a:spcBef>
              <a:buAutoNum type="arabicPeriod" startAt="1"/>
            </a:pPr>
            <a:r>
              <a:rPr lang="en-US" sz="2999" spc="179">
                <a:solidFill>
                  <a:srgbClr val="000000"/>
                </a:solidFill>
                <a:latin typeface="Tex Gyre Termes Bold"/>
              </a:rPr>
              <a:t>Finding relations for Quasi one-dimensional systems through simulations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DAFu-R5sxL0</dc:identifier>
  <dcterms:modified xsi:type="dcterms:W3CDTF">2011-08-01T06:04:30Z</dcterms:modified>
  <cp:revision>1</cp:revision>
  <dc:title>Tagged Particle Diffusion in Quasi One-Dimensional</dc:title>
</cp:coreProperties>
</file>